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xlsx" ContentType="application/vnd.openxmlformats-officedocument.spreadsheetml.sheet"/>
  <Default Extension="wav" ContentType="audio/wav"/>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4" r:id="rId1"/>
  </p:sldMasterIdLst>
  <p:notesMasterIdLst>
    <p:notesMasterId r:id="rId15"/>
  </p:notesMasterIdLst>
  <p:sldIdLst>
    <p:sldId id="256" r:id="rId2"/>
    <p:sldId id="257" r:id="rId3"/>
    <p:sldId id="265" r:id="rId4"/>
    <p:sldId id="264" r:id="rId5"/>
    <p:sldId id="258" r:id="rId6"/>
    <p:sldId id="259" r:id="rId7"/>
    <p:sldId id="260" r:id="rId8"/>
    <p:sldId id="261" r:id="rId9"/>
    <p:sldId id="263" r:id="rId10"/>
    <p:sldId id="268" r:id="rId11"/>
    <p:sldId id="262" r:id="rId12"/>
    <p:sldId id="269"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744" autoAdjust="0"/>
  </p:normalViewPr>
  <p:slideViewPr>
    <p:cSldViewPr snapToGrid="0" snapToObjects="1">
      <p:cViewPr varScale="1">
        <p:scale>
          <a:sx n="96" d="100"/>
          <a:sy n="96" d="100"/>
        </p:scale>
        <p:origin x="624"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 of boxes with WNV that will be checked</c:v>
                </c:pt>
              </c:strCache>
            </c:strRef>
          </c:tx>
          <c:spPr>
            <a:ln w="28575" cap="rnd">
              <a:solidFill>
                <a:schemeClr val="accent1"/>
              </a:solidFill>
              <a:round/>
            </a:ln>
            <a:effectLst/>
          </c:spPr>
          <c:marker>
            <c:symbol val="none"/>
          </c:marker>
          <c:cat>
            <c:numRef>
              <c:f>Sheet1!$A$2:$A$6</c:f>
              <c:numCache>
                <c:formatCode>0%</c:formatCode>
                <c:ptCount val="5"/>
                <c:pt idx="0">
                  <c:v>0.8</c:v>
                </c:pt>
                <c:pt idx="1">
                  <c:v>0.85</c:v>
                </c:pt>
                <c:pt idx="2">
                  <c:v>0.9</c:v>
                </c:pt>
                <c:pt idx="3">
                  <c:v>0.95</c:v>
                </c:pt>
                <c:pt idx="4">
                  <c:v>1.0</c:v>
                </c:pt>
              </c:numCache>
            </c:numRef>
          </c:cat>
          <c:val>
            <c:numRef>
              <c:f>Sheet1!$B$2:$B$6</c:f>
              <c:numCache>
                <c:formatCode>"$"#,##0_);[Red]\("$"#,##0\)</c:formatCode>
                <c:ptCount val="5"/>
                <c:pt idx="0">
                  <c:v>933.75</c:v>
                </c:pt>
                <c:pt idx="1">
                  <c:v>843.75</c:v>
                </c:pt>
                <c:pt idx="2">
                  <c:v>762.5</c:v>
                </c:pt>
                <c:pt idx="3">
                  <c:v>587.5</c:v>
                </c:pt>
                <c:pt idx="4">
                  <c:v>98.125</c:v>
                </c:pt>
              </c:numCache>
            </c:numRef>
          </c:val>
          <c:smooth val="0"/>
        </c:ser>
        <c:ser>
          <c:idx val="1"/>
          <c:order val="1"/>
          <c:tx>
            <c:strRef>
              <c:f>Sheet1!$C$1</c:f>
              <c:strCache>
                <c:ptCount val="1"/>
                <c:pt idx="0">
                  <c:v>2</c:v>
                </c:pt>
              </c:strCache>
            </c:strRef>
          </c:tx>
          <c:spPr>
            <a:ln w="28575" cap="rnd">
              <a:solidFill>
                <a:schemeClr val="accent2"/>
              </a:solidFill>
              <a:round/>
            </a:ln>
            <a:effectLst/>
          </c:spPr>
          <c:marker>
            <c:symbol val="none"/>
          </c:marker>
          <c:cat>
            <c:numRef>
              <c:f>Sheet1!$A$2:$A$6</c:f>
              <c:numCache>
                <c:formatCode>0%</c:formatCode>
                <c:ptCount val="5"/>
                <c:pt idx="0">
                  <c:v>0.8</c:v>
                </c:pt>
                <c:pt idx="1">
                  <c:v>0.85</c:v>
                </c:pt>
                <c:pt idx="2">
                  <c:v>0.9</c:v>
                </c:pt>
                <c:pt idx="3">
                  <c:v>0.95</c:v>
                </c:pt>
                <c:pt idx="4">
                  <c:v>1.0</c:v>
                </c:pt>
              </c:numCache>
            </c:numRef>
          </c:cat>
          <c:val>
            <c:numRef>
              <c:f>Sheet1!$C$2:$C$6</c:f>
              <c:numCache>
                <c:formatCode>"$"#,##0.00_);[Red]\("$"#,##0.00\)</c:formatCode>
                <c:ptCount val="5"/>
                <c:pt idx="0">
                  <c:v>958.375</c:v>
                </c:pt>
                <c:pt idx="1">
                  <c:v>913.75</c:v>
                </c:pt>
                <c:pt idx="2">
                  <c:v>828.5</c:v>
                </c:pt>
                <c:pt idx="3">
                  <c:v>690.375</c:v>
                </c:pt>
                <c:pt idx="4">
                  <c:v>207.5</c:v>
                </c:pt>
              </c:numCache>
            </c:numRef>
          </c:val>
          <c:smooth val="0"/>
        </c:ser>
        <c:dLbls>
          <c:showLegendKey val="0"/>
          <c:showVal val="0"/>
          <c:showCatName val="0"/>
          <c:showSerName val="0"/>
          <c:showPercent val="0"/>
          <c:showBubbleSize val="0"/>
        </c:dLbls>
        <c:smooth val="0"/>
        <c:axId val="574916160"/>
        <c:axId val="574918208"/>
      </c:lineChart>
      <c:catAx>
        <c:axId val="574916160"/>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Franklin Gothic Demi Cond" charset="0"/>
                    <a:ea typeface="Franklin Gothic Demi Cond" charset="0"/>
                    <a:cs typeface="Franklin Gothic Demi Cond" charset="0"/>
                  </a:defRPr>
                </a:pPr>
                <a:r>
                  <a:rPr lang="en-US"/>
                  <a:t>% of boxes with WNV that will be checked</a:t>
                </a:r>
              </a:p>
            </c:rich>
          </c:tx>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Franklin Gothic Demi Cond" charset="0"/>
                  <a:ea typeface="Franklin Gothic Demi Cond" charset="0"/>
                  <a:cs typeface="Franklin Gothic Demi Cond" charset="0"/>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Franklin Gothic Demi Cond" charset="0"/>
                <a:ea typeface="Franklin Gothic Demi Cond" charset="0"/>
                <a:cs typeface="Franklin Gothic Demi Cond" charset="0"/>
              </a:defRPr>
            </a:pPr>
            <a:endParaRPr lang="en-US"/>
          </a:p>
        </c:txPr>
        <c:crossAx val="574918208"/>
        <c:crosses val="autoZero"/>
        <c:auto val="1"/>
        <c:lblAlgn val="ctr"/>
        <c:lblOffset val="100"/>
        <c:noMultiLvlLbl val="0"/>
      </c:catAx>
      <c:valAx>
        <c:axId val="5749182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Franklin Gothic Demi Cond" charset="0"/>
                    <a:ea typeface="Franklin Gothic Demi Cond" charset="0"/>
                    <a:cs typeface="Franklin Gothic Demi Cond" charset="0"/>
                  </a:defRPr>
                </a:pPr>
                <a:r>
                  <a:rPr lang="en-US"/>
                  <a:t>Savings (thousands of dollars)</a:t>
                </a:r>
              </a:p>
              <a:p>
                <a:pPr>
                  <a:defRPr/>
                </a:pPr>
                <a:endParaRPr lang="en-US"/>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Franklin Gothic Demi Cond" charset="0"/>
                  <a:ea typeface="Franklin Gothic Demi Cond" charset="0"/>
                  <a:cs typeface="Franklin Gothic Demi Cond" charset="0"/>
                </a:defRPr>
              </a:pPr>
              <a:endParaRPr lang="en-US"/>
            </a:p>
          </c:txPr>
        </c:title>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Franklin Gothic Demi Cond" charset="0"/>
                <a:ea typeface="Franklin Gothic Demi Cond" charset="0"/>
                <a:cs typeface="Franklin Gothic Demi Cond" charset="0"/>
              </a:defRPr>
            </a:pPr>
            <a:endParaRPr lang="en-US"/>
          </a:p>
        </c:txPr>
        <c:crossAx val="574916160"/>
        <c:crosses val="autoZero"/>
        <c:crossBetween val="between"/>
      </c:valAx>
      <c:spPr>
        <a:noFill/>
        <a:ln>
          <a:noFill/>
        </a:ln>
        <a:effectLst/>
      </c:spPr>
    </c:plotArea>
    <c:plotVisOnly val="1"/>
    <c:dispBlanksAs val="gap"/>
    <c:showDLblsOverMax val="0"/>
  </c:chart>
  <c:spPr>
    <a:noFill/>
    <a:ln>
      <a:noFill/>
    </a:ln>
    <a:effectLst/>
  </c:spPr>
  <c:txPr>
    <a:bodyPr/>
    <a:lstStyle/>
    <a:p>
      <a:pPr>
        <a:defRPr sz="1800">
          <a:latin typeface="Franklin Gothic Demi Cond" charset="0"/>
          <a:ea typeface="Franklin Gothic Demi Cond" charset="0"/>
          <a:cs typeface="Franklin Gothic Demi Cond"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F3A1B-9C92-C148-9AA1-088E6C6E9040}" type="datetimeFigureOut">
              <a:rPr lang="en-US" smtClean="0"/>
              <a:t>12/16/16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D9EEFD-5AA3-A841-AF06-BE8EB04A7816}" type="slidenum">
              <a:rPr lang="en-US" smtClean="0"/>
              <a:t>‹#›</a:t>
            </a:fld>
            <a:endParaRPr lang="en-US"/>
          </a:p>
        </p:txBody>
      </p:sp>
    </p:spTree>
    <p:extLst>
      <p:ext uri="{BB962C8B-B14F-4D97-AF65-F5344CB8AC3E}">
        <p14:creationId xmlns:p14="http://schemas.microsoft.com/office/powerpoint/2010/main" val="1975269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D9EEFD-5AA3-A841-AF06-BE8EB04A7816}" type="slidenum">
              <a:rPr lang="en-US" smtClean="0"/>
              <a:t>1</a:t>
            </a:fld>
            <a:endParaRPr lang="en-US"/>
          </a:p>
        </p:txBody>
      </p:sp>
    </p:spTree>
    <p:extLst>
      <p:ext uri="{BB962C8B-B14F-4D97-AF65-F5344CB8AC3E}">
        <p14:creationId xmlns:p14="http://schemas.microsoft.com/office/powerpoint/2010/main" val="1256070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D9EEFD-5AA3-A841-AF06-BE8EB04A7816}" type="slidenum">
              <a:rPr lang="en-US" smtClean="0"/>
              <a:t>10</a:t>
            </a:fld>
            <a:endParaRPr lang="en-US"/>
          </a:p>
        </p:txBody>
      </p:sp>
    </p:spTree>
    <p:extLst>
      <p:ext uri="{BB962C8B-B14F-4D97-AF65-F5344CB8AC3E}">
        <p14:creationId xmlns:p14="http://schemas.microsoft.com/office/powerpoint/2010/main" val="941812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D9EEFD-5AA3-A841-AF06-BE8EB04A7816}" type="slidenum">
              <a:rPr lang="en-US" smtClean="0"/>
              <a:t>11</a:t>
            </a:fld>
            <a:endParaRPr lang="en-US"/>
          </a:p>
        </p:txBody>
      </p:sp>
    </p:spTree>
    <p:extLst>
      <p:ext uri="{BB962C8B-B14F-4D97-AF65-F5344CB8AC3E}">
        <p14:creationId xmlns:p14="http://schemas.microsoft.com/office/powerpoint/2010/main" val="242312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D9EEFD-5AA3-A841-AF06-BE8EB04A7816}" type="slidenum">
              <a:rPr lang="en-US" smtClean="0"/>
              <a:t>12</a:t>
            </a:fld>
            <a:endParaRPr lang="en-US"/>
          </a:p>
        </p:txBody>
      </p:sp>
    </p:spTree>
    <p:extLst>
      <p:ext uri="{BB962C8B-B14F-4D97-AF65-F5344CB8AC3E}">
        <p14:creationId xmlns:p14="http://schemas.microsoft.com/office/powerpoint/2010/main" val="603153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D9EEFD-5AA3-A841-AF06-BE8EB04A7816}" type="slidenum">
              <a:rPr lang="en-US" smtClean="0"/>
              <a:t>13</a:t>
            </a:fld>
            <a:endParaRPr lang="en-US"/>
          </a:p>
        </p:txBody>
      </p:sp>
    </p:spTree>
    <p:extLst>
      <p:ext uri="{BB962C8B-B14F-4D97-AF65-F5344CB8AC3E}">
        <p14:creationId xmlns:p14="http://schemas.microsoft.com/office/powerpoint/2010/main" val="2083637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WNV is an infectious</a:t>
            </a:r>
            <a:r>
              <a:rPr lang="en-US" baseline="0" dirty="0" smtClean="0"/>
              <a:t> disease that was discovered 1937 in the West Nile region of Uganda</a:t>
            </a:r>
          </a:p>
          <a:p>
            <a:r>
              <a:rPr lang="en-US" baseline="0" dirty="0" smtClean="0"/>
              <a:t>first seen in the US in 1999</a:t>
            </a:r>
          </a:p>
          <a:p>
            <a:r>
              <a:rPr lang="en-US" baseline="0" dirty="0" smtClean="0"/>
              <a:t>Symptoms include mild fever, headache, body ache, and skin rash</a:t>
            </a:r>
          </a:p>
          <a:p>
            <a:r>
              <a:rPr lang="en-US" baseline="0" dirty="0" smtClean="0"/>
              <a:t>Can be life-threatening if it enters the brain (encephalitis)</a:t>
            </a:r>
          </a:p>
          <a:p>
            <a:r>
              <a:rPr lang="en-US" baseline="0" dirty="0" smtClean="0"/>
              <a:t>No vaccines, no treatment</a:t>
            </a:r>
          </a:p>
          <a:p>
            <a:r>
              <a:rPr lang="en-US" baseline="0" dirty="0" smtClean="0"/>
              <a:t>Prevention is to avoid mosquito bites</a:t>
            </a:r>
            <a:endParaRPr lang="en-US" dirty="0"/>
          </a:p>
        </p:txBody>
      </p:sp>
      <p:sp>
        <p:nvSpPr>
          <p:cNvPr id="4" name="Slide Number Placeholder 3"/>
          <p:cNvSpPr>
            <a:spLocks noGrp="1"/>
          </p:cNvSpPr>
          <p:nvPr>
            <p:ph type="sldNum" sz="quarter" idx="10"/>
          </p:nvPr>
        </p:nvSpPr>
        <p:spPr/>
        <p:txBody>
          <a:bodyPr/>
          <a:lstStyle/>
          <a:p>
            <a:fld id="{0DD9EEFD-5AA3-A841-AF06-BE8EB04A7816}" type="slidenum">
              <a:rPr lang="en-US" smtClean="0"/>
              <a:t>2</a:t>
            </a:fld>
            <a:endParaRPr lang="en-US"/>
          </a:p>
        </p:txBody>
      </p:sp>
    </p:spTree>
    <p:extLst>
      <p:ext uri="{BB962C8B-B14F-4D97-AF65-F5344CB8AC3E}">
        <p14:creationId xmlns:p14="http://schemas.microsoft.com/office/powerpoint/2010/main" val="412720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WNV is an infectious</a:t>
            </a:r>
            <a:r>
              <a:rPr lang="en-US" baseline="0" dirty="0" smtClean="0"/>
              <a:t> disease that was discovered 1937 in the West Nile region of Uganda</a:t>
            </a:r>
          </a:p>
          <a:p>
            <a:r>
              <a:rPr lang="en-US" baseline="0" dirty="0" smtClean="0"/>
              <a:t>first seen in the US in 1999</a:t>
            </a:r>
          </a:p>
          <a:p>
            <a:r>
              <a:rPr lang="en-US" baseline="0" dirty="0" smtClean="0"/>
              <a:t>Symptoms include mild fever, headache, body ache, and skin rash</a:t>
            </a:r>
          </a:p>
          <a:p>
            <a:r>
              <a:rPr lang="en-US" baseline="0" dirty="0" smtClean="0"/>
              <a:t>Can be life-threatening if it enters the brain (encephalitis)</a:t>
            </a:r>
          </a:p>
          <a:p>
            <a:r>
              <a:rPr lang="en-US" baseline="0" dirty="0" smtClean="0"/>
              <a:t>No vaccines, no treatment</a:t>
            </a:r>
          </a:p>
          <a:p>
            <a:r>
              <a:rPr lang="en-US" baseline="0" dirty="0" smtClean="0"/>
              <a:t>Prevention is to avoid mosquito bites</a:t>
            </a:r>
            <a:endParaRPr lang="en-US" dirty="0"/>
          </a:p>
        </p:txBody>
      </p:sp>
      <p:sp>
        <p:nvSpPr>
          <p:cNvPr id="4" name="Slide Number Placeholder 3"/>
          <p:cNvSpPr>
            <a:spLocks noGrp="1"/>
          </p:cNvSpPr>
          <p:nvPr>
            <p:ph type="sldNum" sz="quarter" idx="10"/>
          </p:nvPr>
        </p:nvSpPr>
        <p:spPr/>
        <p:txBody>
          <a:bodyPr/>
          <a:lstStyle/>
          <a:p>
            <a:fld id="{0DD9EEFD-5AA3-A841-AF06-BE8EB04A7816}" type="slidenum">
              <a:rPr lang="en-US" smtClean="0"/>
              <a:t>3</a:t>
            </a:fld>
            <a:endParaRPr lang="en-US"/>
          </a:p>
        </p:txBody>
      </p:sp>
    </p:spTree>
    <p:extLst>
      <p:ext uri="{BB962C8B-B14F-4D97-AF65-F5344CB8AC3E}">
        <p14:creationId xmlns:p14="http://schemas.microsoft.com/office/powerpoint/2010/main" val="412720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D9EEFD-5AA3-A841-AF06-BE8EB04A7816}" type="slidenum">
              <a:rPr lang="en-US" smtClean="0"/>
              <a:t>4</a:t>
            </a:fld>
            <a:endParaRPr lang="en-US"/>
          </a:p>
        </p:txBody>
      </p:sp>
    </p:spTree>
    <p:extLst>
      <p:ext uri="{BB962C8B-B14F-4D97-AF65-F5344CB8AC3E}">
        <p14:creationId xmlns:p14="http://schemas.microsoft.com/office/powerpoint/2010/main" val="1886371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D9EEFD-5AA3-A841-AF06-BE8EB04A7816}" type="slidenum">
              <a:rPr lang="en-US" smtClean="0"/>
              <a:t>5</a:t>
            </a:fld>
            <a:endParaRPr lang="en-US"/>
          </a:p>
        </p:txBody>
      </p:sp>
    </p:spTree>
    <p:extLst>
      <p:ext uri="{BB962C8B-B14F-4D97-AF65-F5344CB8AC3E}">
        <p14:creationId xmlns:p14="http://schemas.microsoft.com/office/powerpoint/2010/main" val="1015920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D9EEFD-5AA3-A841-AF06-BE8EB04A7816}" type="slidenum">
              <a:rPr lang="en-US" smtClean="0"/>
              <a:t>6</a:t>
            </a:fld>
            <a:endParaRPr lang="en-US"/>
          </a:p>
        </p:txBody>
      </p:sp>
    </p:spTree>
    <p:extLst>
      <p:ext uri="{BB962C8B-B14F-4D97-AF65-F5344CB8AC3E}">
        <p14:creationId xmlns:p14="http://schemas.microsoft.com/office/powerpoint/2010/main" val="2086816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D9EEFD-5AA3-A841-AF06-BE8EB04A7816}" type="slidenum">
              <a:rPr lang="en-US" smtClean="0"/>
              <a:t>7</a:t>
            </a:fld>
            <a:endParaRPr lang="en-US"/>
          </a:p>
        </p:txBody>
      </p:sp>
    </p:spTree>
    <p:extLst>
      <p:ext uri="{BB962C8B-B14F-4D97-AF65-F5344CB8AC3E}">
        <p14:creationId xmlns:p14="http://schemas.microsoft.com/office/powerpoint/2010/main" val="419219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LiveSlide</a:t>
            </a:r>
            <a:r>
              <a:rPr lang="en-US" dirty="0" smtClean="0"/>
              <a:t> Site</a:t>
            </a:r>
          </a:p>
          <a:p>
            <a:r>
              <a:rPr lang="en-US" dirty="0" smtClean="0"/>
              <a:t>https://</a:t>
            </a:r>
            <a:r>
              <a:rPr lang="en-US" dirty="0" err="1" smtClean="0"/>
              <a:t>public.tableau.com</a:t>
            </a:r>
            <a:r>
              <a:rPr lang="en-US" dirty="0" smtClean="0"/>
              <a:t>/views/</a:t>
            </a:r>
            <a:r>
              <a:rPr lang="en-US" dirty="0" err="1" smtClean="0"/>
              <a:t>WestNileVirusPredictions</a:t>
            </a:r>
            <a:r>
              <a:rPr lang="en-US" dirty="0" smtClean="0"/>
              <a:t>/Story1?:embed=y&amp;:</a:t>
            </a:r>
            <a:r>
              <a:rPr lang="en-US" dirty="0" err="1" smtClean="0"/>
              <a:t>display_count</a:t>
            </a:r>
            <a:r>
              <a:rPr lang="en-US" dirty="0" smtClean="0"/>
              <a:t>=yes</a:t>
            </a:r>
            <a:endParaRPr lang="en-US" dirty="0"/>
          </a:p>
        </p:txBody>
      </p:sp>
      <p:sp>
        <p:nvSpPr>
          <p:cNvPr id="4" name="Slide Number Placeholder 3"/>
          <p:cNvSpPr>
            <a:spLocks noGrp="1"/>
          </p:cNvSpPr>
          <p:nvPr>
            <p:ph type="sldNum" sz="quarter" idx="10"/>
          </p:nvPr>
        </p:nvSpPr>
        <p:spPr/>
        <p:txBody>
          <a:bodyPr/>
          <a:lstStyle/>
          <a:p>
            <a:fld id="{0DD9EEFD-5AA3-A841-AF06-BE8EB04A7816}" type="slidenum">
              <a:rPr lang="en-US" smtClean="0"/>
              <a:t>8</a:t>
            </a:fld>
            <a:endParaRPr lang="en-US"/>
          </a:p>
        </p:txBody>
      </p:sp>
    </p:spTree>
    <p:extLst>
      <p:ext uri="{BB962C8B-B14F-4D97-AF65-F5344CB8AC3E}">
        <p14:creationId xmlns:p14="http://schemas.microsoft.com/office/powerpoint/2010/main" val="53100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million</a:t>
            </a:r>
            <a:endParaRPr lang="en-US" dirty="0"/>
          </a:p>
        </p:txBody>
      </p:sp>
      <p:sp>
        <p:nvSpPr>
          <p:cNvPr id="4" name="Slide Number Placeholder 3"/>
          <p:cNvSpPr>
            <a:spLocks noGrp="1"/>
          </p:cNvSpPr>
          <p:nvPr>
            <p:ph type="sldNum" sz="quarter" idx="10"/>
          </p:nvPr>
        </p:nvSpPr>
        <p:spPr/>
        <p:txBody>
          <a:bodyPr/>
          <a:lstStyle/>
          <a:p>
            <a:fld id="{0DD9EEFD-5AA3-A841-AF06-BE8EB04A7816}" type="slidenum">
              <a:rPr lang="en-US" smtClean="0"/>
              <a:t>9</a:t>
            </a:fld>
            <a:endParaRPr lang="en-US"/>
          </a:p>
        </p:txBody>
      </p:sp>
    </p:spTree>
    <p:extLst>
      <p:ext uri="{BB962C8B-B14F-4D97-AF65-F5344CB8AC3E}">
        <p14:creationId xmlns:p14="http://schemas.microsoft.com/office/powerpoint/2010/main" val="204379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F99E75B2-72AF-8A48-A179-D015B6D3EC4C}" type="datetimeFigureOut">
              <a:rPr lang="en-US" smtClean="0"/>
              <a:t>12/16/16</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92226D66-EBC8-154B-B010-D38C91DA972F}"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99E75B2-72AF-8A48-A179-D015B6D3EC4C}" type="datetimeFigureOut">
              <a:rPr lang="en-US" smtClean="0"/>
              <a:t>12/16/16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226D66-EBC8-154B-B010-D38C91DA972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99E75B2-72AF-8A48-A179-D015B6D3EC4C}" type="datetimeFigureOut">
              <a:rPr lang="en-US" smtClean="0"/>
              <a:t>12/16/16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226D66-EBC8-154B-B010-D38C91DA972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99E75B2-72AF-8A48-A179-D015B6D3EC4C}" type="datetimeFigureOut">
              <a:rPr lang="en-US" smtClean="0"/>
              <a:t>12/16/16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226D66-EBC8-154B-B010-D38C91DA972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smtClean="0"/>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99E75B2-72AF-8A48-A179-D015B6D3EC4C}" type="datetimeFigureOut">
              <a:rPr lang="en-US" smtClean="0"/>
              <a:t>12/16/16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226D66-EBC8-154B-B010-D38C91DA972F}"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99E75B2-72AF-8A48-A179-D015B6D3EC4C}" type="datetimeFigureOut">
              <a:rPr lang="en-US" smtClean="0"/>
              <a:t>12/16/16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226D66-EBC8-154B-B010-D38C91DA972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smtClean="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99E75B2-72AF-8A48-A179-D015B6D3EC4C}" type="datetimeFigureOut">
              <a:rPr lang="en-US" smtClean="0"/>
              <a:t>12/16/16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226D66-EBC8-154B-B010-D38C91DA972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99E75B2-72AF-8A48-A179-D015B6D3EC4C}" type="datetimeFigureOut">
              <a:rPr lang="en-US" smtClean="0"/>
              <a:t>12/16/16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226D66-EBC8-154B-B010-D38C91DA972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9E75B2-72AF-8A48-A179-D015B6D3EC4C}" type="datetimeFigureOut">
              <a:rPr lang="en-US" smtClean="0"/>
              <a:t>12/16/16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226D66-EBC8-154B-B010-D38C91DA972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9E75B2-72AF-8A48-A179-D015B6D3EC4C}" type="datetimeFigureOut">
              <a:rPr lang="en-US" smtClean="0"/>
              <a:t>12/16/16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226D66-EBC8-154B-B010-D38C91DA972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9E75B2-72AF-8A48-A179-D015B6D3EC4C}" type="datetimeFigureOut">
              <a:rPr lang="en-US" smtClean="0"/>
              <a:t>12/16/16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226D66-EBC8-154B-B010-D38C91DA972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F99E75B2-72AF-8A48-A179-D015B6D3EC4C}" type="datetimeFigureOut">
              <a:rPr lang="en-US" smtClean="0"/>
              <a:t>12/16/16</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92226D66-EBC8-154B-B010-D38C91DA972F}" type="slidenum">
              <a:rPr lang="en-US" smtClean="0"/>
              <a:t>‹#›</a:t>
            </a:fld>
            <a:endParaRPr lang="en-US"/>
          </a:p>
        </p:txBody>
      </p:sp>
    </p:spTree>
    <p:extLst>
      <p:ext uri="{BB962C8B-B14F-4D97-AF65-F5344CB8AC3E}">
        <p14:creationId xmlns:p14="http://schemas.microsoft.com/office/powerpoint/2010/main" val="234332098"/>
      </p:ext>
    </p:extLst>
  </p:cSld>
  <p:clrMap bg1="dk1" tx1="lt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chart" Target="../charts/char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4.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tiff"/></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4" Type="http://schemas.openxmlformats.org/officeDocument/2006/relationships/image" Target="../media/image4.tif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Predicting Disease</a:t>
            </a:r>
            <a:endParaRPr lang="en-US" dirty="0"/>
          </a:p>
        </p:txBody>
      </p:sp>
      <p:sp>
        <p:nvSpPr>
          <p:cNvPr id="3" name="Subtitle 2"/>
          <p:cNvSpPr>
            <a:spLocks noGrp="1"/>
          </p:cNvSpPr>
          <p:nvPr>
            <p:ph type="subTitle" idx="1"/>
          </p:nvPr>
        </p:nvSpPr>
        <p:spPr/>
        <p:txBody>
          <a:bodyPr/>
          <a:lstStyle/>
          <a:p>
            <a:r>
              <a:rPr lang="en-US" dirty="0" smtClean="0"/>
              <a:t>West Nile Virus in Mosquitos, Chicago, IL</a:t>
            </a:r>
            <a:endParaRPr lang="en-US" dirty="0"/>
          </a:p>
        </p:txBody>
      </p:sp>
    </p:spTree>
    <p:extLst>
      <p:ext uri="{BB962C8B-B14F-4D97-AF65-F5344CB8AC3E}">
        <p14:creationId xmlns:p14="http://schemas.microsoft.com/office/powerpoint/2010/main" val="12496495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35753623"/>
              </p:ext>
            </p:extLst>
          </p:nvPr>
        </p:nvGraphicFramePr>
        <p:xfrm>
          <a:off x="2351313" y="356809"/>
          <a:ext cx="6096000" cy="1854200"/>
        </p:xfrm>
        <a:graphic>
          <a:graphicData uri="http://schemas.openxmlformats.org/drawingml/2006/table">
            <a:tbl>
              <a:tblPr firstRow="1" bandRow="1">
                <a:tableStyleId>{5C22544A-7EE6-4342-B048-85BDC9FD1C3A}</a:tableStyleId>
              </a:tblPr>
              <a:tblGrid>
                <a:gridCol w="1524000"/>
                <a:gridCol w="957944"/>
                <a:gridCol w="2090056"/>
                <a:gridCol w="1524000"/>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FFFF00"/>
                          </a:solidFill>
                        </a:rPr>
                        <a:t>Recall=0.8</a:t>
                      </a:r>
                    </a:p>
                  </a:txBody>
                  <a:tcPr/>
                </a:tc>
                <a:tc>
                  <a:txBody>
                    <a:bodyPr/>
                    <a:lstStyle/>
                    <a:p>
                      <a:endParaRPr lang="en-US" dirty="0">
                        <a:solidFill>
                          <a:srgbClr val="FFFF00"/>
                        </a:solidFill>
                      </a:endParaRPr>
                    </a:p>
                  </a:txBody>
                  <a:tcPr/>
                </a:tc>
                <a:tc gridSpan="2">
                  <a:txBody>
                    <a:bodyPr/>
                    <a:lstStyle/>
                    <a:p>
                      <a:r>
                        <a:rPr lang="en-US" b="1" dirty="0" smtClean="0"/>
                        <a:t>                Predicted</a:t>
                      </a:r>
                      <a:endParaRPr lang="en-US" b="1" dirty="0"/>
                    </a:p>
                  </a:txBody>
                  <a:tcPr/>
                </a:tc>
                <a:tc hMerge="1">
                  <a:txBody>
                    <a:bodyPr/>
                    <a:lstStyle/>
                    <a:p>
                      <a:endParaRPr lang="en-US" dirty="0"/>
                    </a:p>
                  </a:txBody>
                  <a:tcPr/>
                </a:tc>
              </a:tr>
              <a:tr h="370840">
                <a:tc>
                  <a:txBody>
                    <a:bodyPr/>
                    <a:lstStyle/>
                    <a:p>
                      <a:endParaRPr lang="en-US" dirty="0">
                        <a:solidFill>
                          <a:srgbClr val="FFFF00"/>
                        </a:solidFill>
                      </a:endParaRPr>
                    </a:p>
                  </a:txBody>
                  <a:tcPr/>
                </a:tc>
                <a:tc>
                  <a:txBody>
                    <a:bodyPr/>
                    <a:lstStyle/>
                    <a:p>
                      <a:endParaRPr lang="en-US" dirty="0">
                        <a:solidFill>
                          <a:srgbClr val="FFFF00"/>
                        </a:solidFill>
                      </a:endParaRPr>
                    </a:p>
                  </a:txBody>
                  <a:tcPr/>
                </a:tc>
                <a:tc>
                  <a:txBody>
                    <a:bodyPr/>
                    <a:lstStyle/>
                    <a:p>
                      <a:r>
                        <a:rPr lang="en-US" b="1" dirty="0" smtClean="0"/>
                        <a:t>              0</a:t>
                      </a:r>
                      <a:endParaRPr lang="en-US" b="1" dirty="0"/>
                    </a:p>
                  </a:txBody>
                  <a:tcPr/>
                </a:tc>
                <a:tc>
                  <a:txBody>
                    <a:bodyPr/>
                    <a:lstStyle/>
                    <a:p>
                      <a:r>
                        <a:rPr lang="en-US" b="1" dirty="0" smtClean="0"/>
                        <a:t>      WNV</a:t>
                      </a:r>
                      <a:endParaRPr lang="en-US" b="1" dirty="0"/>
                    </a:p>
                  </a:txBody>
                  <a:tcPr/>
                </a:tc>
              </a:tr>
              <a:tr h="370840">
                <a:tc rowSpan="2">
                  <a:txBody>
                    <a:bodyPr/>
                    <a:lstStyle/>
                    <a:p>
                      <a:endParaRPr lang="en-US" dirty="0" smtClean="0"/>
                    </a:p>
                    <a:p>
                      <a:r>
                        <a:rPr lang="en-US" baseline="0" dirty="0" smtClean="0"/>
                        <a:t>     </a:t>
                      </a:r>
                      <a:r>
                        <a:rPr lang="en-US" dirty="0" smtClean="0"/>
                        <a:t> True</a:t>
                      </a:r>
                      <a:endParaRPr lang="en-US" dirty="0"/>
                    </a:p>
                  </a:txBody>
                  <a:tcPr/>
                </a:tc>
                <a:tc>
                  <a:txBody>
                    <a:bodyPr/>
                    <a:lstStyle/>
                    <a:p>
                      <a:r>
                        <a:rPr lang="en-US" b="1" dirty="0" smtClean="0"/>
                        <a:t>0</a:t>
                      </a:r>
                      <a:endParaRPr lang="en-US" b="1" dirty="0"/>
                    </a:p>
                  </a:txBody>
                  <a:tcPr/>
                </a:tc>
                <a:tc>
                  <a:txBody>
                    <a:bodyPr/>
                    <a:lstStyle/>
                    <a:p>
                      <a:r>
                        <a:rPr lang="en-US" dirty="0" smtClean="0"/>
                        <a:t>TN        7358</a:t>
                      </a:r>
                      <a:endParaRPr lang="en-US" dirty="0"/>
                    </a:p>
                  </a:txBody>
                  <a:tcPr/>
                </a:tc>
                <a:tc>
                  <a:txBody>
                    <a:bodyPr/>
                    <a:lstStyle/>
                    <a:p>
                      <a:r>
                        <a:rPr lang="en-US" dirty="0" smtClean="0"/>
                        <a:t>FP        2597</a:t>
                      </a:r>
                      <a:endParaRPr lang="en-US" dirty="0"/>
                    </a:p>
                  </a:txBody>
                  <a:tcPr/>
                </a:tc>
              </a:tr>
              <a:tr h="370840">
                <a:tc vMerge="1">
                  <a:txBody>
                    <a:bodyPr/>
                    <a:lstStyle/>
                    <a:p>
                      <a:endParaRPr lang="en-US" dirty="0"/>
                    </a:p>
                  </a:txBody>
                  <a:tcPr/>
                </a:tc>
                <a:tc>
                  <a:txBody>
                    <a:bodyPr/>
                    <a:lstStyle/>
                    <a:p>
                      <a:r>
                        <a:rPr lang="en-US" b="1" dirty="0" smtClean="0"/>
                        <a:t>WNV</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FN          112</a:t>
                      </a:r>
                    </a:p>
                  </a:txBody>
                  <a:tcPr/>
                </a:tc>
                <a:tc>
                  <a:txBody>
                    <a:bodyPr/>
                    <a:lstStyle/>
                    <a:p>
                      <a:r>
                        <a:rPr lang="en-US" dirty="0" smtClean="0"/>
                        <a:t>TP          439</a:t>
                      </a:r>
                      <a:endParaRPr lang="en-US" dirty="0"/>
                    </a:p>
                  </a:txBody>
                  <a:tcPr/>
                </a:tc>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044475887"/>
              </p:ext>
            </p:extLst>
          </p:nvPr>
        </p:nvGraphicFramePr>
        <p:xfrm>
          <a:off x="2351313" y="2545804"/>
          <a:ext cx="6096000" cy="1849120"/>
        </p:xfrm>
        <a:graphic>
          <a:graphicData uri="http://schemas.openxmlformats.org/drawingml/2006/table">
            <a:tbl>
              <a:tblPr firstRow="1" bandRow="1">
                <a:tableStyleId>{5C22544A-7EE6-4342-B048-85BDC9FD1C3A}</a:tableStyleId>
              </a:tblPr>
              <a:tblGrid>
                <a:gridCol w="1524000"/>
                <a:gridCol w="957944"/>
                <a:gridCol w="2090056"/>
                <a:gridCol w="1524000"/>
              </a:tblGrid>
              <a:tr h="3285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FFFF00"/>
                          </a:solidFill>
                        </a:rPr>
                        <a:t>Recall=0.9</a:t>
                      </a:r>
                    </a:p>
                  </a:txBody>
                  <a:tcPr/>
                </a:tc>
                <a:tc>
                  <a:txBody>
                    <a:bodyPr/>
                    <a:lstStyle/>
                    <a:p>
                      <a:endParaRPr lang="en-US" dirty="0">
                        <a:solidFill>
                          <a:srgbClr val="FFFF00"/>
                        </a:solidFill>
                      </a:endParaRPr>
                    </a:p>
                  </a:txBody>
                  <a:tcPr/>
                </a:tc>
                <a:tc gridSpan="2">
                  <a:txBody>
                    <a:bodyPr/>
                    <a:lstStyle/>
                    <a:p>
                      <a:r>
                        <a:rPr lang="en-US" b="1" dirty="0" smtClean="0"/>
                        <a:t>                Predicted</a:t>
                      </a:r>
                      <a:endParaRPr lang="en-US" b="1" dirty="0"/>
                    </a:p>
                  </a:txBody>
                  <a:tcPr/>
                </a:tc>
                <a:tc hMerge="1">
                  <a:txBody>
                    <a:bodyPr/>
                    <a:lstStyle/>
                    <a:p>
                      <a:endParaRPr lang="en-US" dirty="0"/>
                    </a:p>
                  </a:txBody>
                  <a:tcPr/>
                </a:tc>
              </a:tr>
              <a:tr h="370840">
                <a:tc>
                  <a:txBody>
                    <a:bodyPr/>
                    <a:lstStyle/>
                    <a:p>
                      <a:endParaRPr lang="en-US" dirty="0">
                        <a:solidFill>
                          <a:srgbClr val="FFFF00"/>
                        </a:solidFill>
                      </a:endParaRPr>
                    </a:p>
                  </a:txBody>
                  <a:tcPr/>
                </a:tc>
                <a:tc>
                  <a:txBody>
                    <a:bodyPr/>
                    <a:lstStyle/>
                    <a:p>
                      <a:endParaRPr lang="en-US" dirty="0">
                        <a:solidFill>
                          <a:srgbClr val="FFFF00"/>
                        </a:solidFill>
                      </a:endParaRPr>
                    </a:p>
                  </a:txBody>
                  <a:tcPr/>
                </a:tc>
                <a:tc>
                  <a:txBody>
                    <a:bodyPr/>
                    <a:lstStyle/>
                    <a:p>
                      <a:r>
                        <a:rPr lang="en-US" b="1" dirty="0" smtClean="0"/>
                        <a:t>              0</a:t>
                      </a:r>
                      <a:endParaRPr lang="en-US" b="1" dirty="0"/>
                    </a:p>
                  </a:txBody>
                  <a:tcPr/>
                </a:tc>
                <a:tc>
                  <a:txBody>
                    <a:bodyPr/>
                    <a:lstStyle/>
                    <a:p>
                      <a:r>
                        <a:rPr lang="en-US" b="1" dirty="0" smtClean="0"/>
                        <a:t>      WNV</a:t>
                      </a:r>
                      <a:endParaRPr lang="en-US" b="1" dirty="0"/>
                    </a:p>
                  </a:txBody>
                  <a:tcPr/>
                </a:tc>
              </a:tr>
              <a:tr h="370840">
                <a:tc rowSpan="2">
                  <a:txBody>
                    <a:bodyPr/>
                    <a:lstStyle/>
                    <a:p>
                      <a:endParaRPr lang="en-US" dirty="0" smtClean="0"/>
                    </a:p>
                    <a:p>
                      <a:r>
                        <a:rPr lang="en-US" baseline="0" dirty="0" smtClean="0"/>
                        <a:t>     </a:t>
                      </a:r>
                      <a:r>
                        <a:rPr lang="en-US" dirty="0" smtClean="0"/>
                        <a:t> True</a:t>
                      </a:r>
                      <a:endParaRPr lang="en-US" dirty="0"/>
                    </a:p>
                  </a:txBody>
                  <a:tcPr/>
                </a:tc>
                <a:tc>
                  <a:txBody>
                    <a:bodyPr/>
                    <a:lstStyle/>
                    <a:p>
                      <a:r>
                        <a:rPr lang="en-US" b="1" dirty="0" smtClean="0"/>
                        <a:t>0</a:t>
                      </a:r>
                      <a:endParaRPr lang="en-US" b="1" dirty="0"/>
                    </a:p>
                  </a:txBody>
                  <a:tcPr/>
                </a:tc>
                <a:tc>
                  <a:txBody>
                    <a:bodyPr/>
                    <a:lstStyle/>
                    <a:p>
                      <a:r>
                        <a:rPr lang="en-US" dirty="0" smtClean="0"/>
                        <a:t>TN        6050</a:t>
                      </a:r>
                      <a:endParaRPr lang="en-US" dirty="0"/>
                    </a:p>
                  </a:txBody>
                  <a:tcPr/>
                </a:tc>
                <a:tc>
                  <a:txBody>
                    <a:bodyPr/>
                    <a:lstStyle/>
                    <a:p>
                      <a:r>
                        <a:rPr lang="en-US" dirty="0" smtClean="0"/>
                        <a:t>FP        3905</a:t>
                      </a:r>
                      <a:endParaRPr lang="en-US" dirty="0"/>
                    </a:p>
                  </a:txBody>
                  <a:tcPr/>
                </a:tc>
              </a:tr>
              <a:tr h="370840">
                <a:tc vMerge="1">
                  <a:txBody>
                    <a:bodyPr/>
                    <a:lstStyle/>
                    <a:p>
                      <a:endParaRPr lang="en-US" dirty="0"/>
                    </a:p>
                  </a:txBody>
                  <a:tcPr/>
                </a:tc>
                <a:tc>
                  <a:txBody>
                    <a:bodyPr/>
                    <a:lstStyle/>
                    <a:p>
                      <a:r>
                        <a:rPr lang="en-US" b="1" dirty="0" smtClean="0"/>
                        <a:t>WNV</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FN            50</a:t>
                      </a:r>
                    </a:p>
                  </a:txBody>
                  <a:tcPr/>
                </a:tc>
                <a:tc>
                  <a:txBody>
                    <a:bodyPr/>
                    <a:lstStyle/>
                    <a:p>
                      <a:r>
                        <a:rPr lang="en-US" dirty="0" smtClean="0"/>
                        <a:t>TP          501</a:t>
                      </a:r>
                      <a:endParaRPr lang="en-US" dirty="0"/>
                    </a:p>
                  </a:txBody>
                  <a:tcPr/>
                </a:tc>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278863959"/>
              </p:ext>
            </p:extLst>
          </p:nvPr>
        </p:nvGraphicFramePr>
        <p:xfrm>
          <a:off x="2351313" y="356809"/>
          <a:ext cx="6096000" cy="1849120"/>
        </p:xfrm>
        <a:graphic>
          <a:graphicData uri="http://schemas.openxmlformats.org/drawingml/2006/table">
            <a:tbl>
              <a:tblPr firstRow="1" bandRow="1">
                <a:tableStyleId>{5C22544A-7EE6-4342-B048-85BDC9FD1C3A}</a:tableStyleId>
              </a:tblPr>
              <a:tblGrid>
                <a:gridCol w="1524000"/>
                <a:gridCol w="957944"/>
                <a:gridCol w="2090056"/>
                <a:gridCol w="1524000"/>
              </a:tblGrid>
              <a:tr h="3285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solidFill>
                            <a:srgbClr val="FFFF00"/>
                          </a:solidFill>
                        </a:rPr>
                        <a:t>Recall=</a:t>
                      </a:r>
                      <a:r>
                        <a:rPr lang="en-US" baseline="0" smtClean="0">
                          <a:solidFill>
                            <a:srgbClr val="FFFF00"/>
                          </a:solidFill>
                        </a:rPr>
                        <a:t> 1.0</a:t>
                      </a:r>
                      <a:endParaRPr lang="en-US" dirty="0" smtClean="0">
                        <a:solidFill>
                          <a:srgbClr val="FFFF00"/>
                        </a:solidFill>
                      </a:endParaRPr>
                    </a:p>
                  </a:txBody>
                  <a:tcPr/>
                </a:tc>
                <a:tc>
                  <a:txBody>
                    <a:bodyPr/>
                    <a:lstStyle/>
                    <a:p>
                      <a:endParaRPr lang="en-US" dirty="0">
                        <a:solidFill>
                          <a:srgbClr val="FFFF00"/>
                        </a:solidFill>
                      </a:endParaRPr>
                    </a:p>
                  </a:txBody>
                  <a:tcPr/>
                </a:tc>
                <a:tc gridSpan="2">
                  <a:txBody>
                    <a:bodyPr/>
                    <a:lstStyle/>
                    <a:p>
                      <a:r>
                        <a:rPr lang="en-US" b="1" dirty="0" smtClean="0"/>
                        <a:t>                Predicted</a:t>
                      </a:r>
                      <a:endParaRPr lang="en-US" b="1" dirty="0"/>
                    </a:p>
                  </a:txBody>
                  <a:tcPr/>
                </a:tc>
                <a:tc hMerge="1">
                  <a:txBody>
                    <a:bodyPr/>
                    <a:lstStyle/>
                    <a:p>
                      <a:endParaRPr lang="en-US" dirty="0"/>
                    </a:p>
                  </a:txBody>
                  <a:tcPr/>
                </a:tc>
              </a:tr>
              <a:tr h="370840">
                <a:tc>
                  <a:txBody>
                    <a:bodyPr/>
                    <a:lstStyle/>
                    <a:p>
                      <a:endParaRPr lang="en-US" dirty="0">
                        <a:solidFill>
                          <a:srgbClr val="FFFF00"/>
                        </a:solidFill>
                      </a:endParaRPr>
                    </a:p>
                  </a:txBody>
                  <a:tcPr/>
                </a:tc>
                <a:tc>
                  <a:txBody>
                    <a:bodyPr/>
                    <a:lstStyle/>
                    <a:p>
                      <a:endParaRPr lang="en-US" dirty="0">
                        <a:solidFill>
                          <a:srgbClr val="FFFF00"/>
                        </a:solidFill>
                      </a:endParaRPr>
                    </a:p>
                  </a:txBody>
                  <a:tcPr/>
                </a:tc>
                <a:tc>
                  <a:txBody>
                    <a:bodyPr/>
                    <a:lstStyle/>
                    <a:p>
                      <a:r>
                        <a:rPr lang="en-US" b="1" dirty="0" smtClean="0"/>
                        <a:t>              0</a:t>
                      </a:r>
                      <a:endParaRPr lang="en-US" b="1" dirty="0"/>
                    </a:p>
                  </a:txBody>
                  <a:tcPr/>
                </a:tc>
                <a:tc>
                  <a:txBody>
                    <a:bodyPr/>
                    <a:lstStyle/>
                    <a:p>
                      <a:r>
                        <a:rPr lang="en-US" b="1" dirty="0" smtClean="0"/>
                        <a:t>      WNV</a:t>
                      </a:r>
                      <a:endParaRPr lang="en-US" b="1" dirty="0"/>
                    </a:p>
                  </a:txBody>
                  <a:tcPr/>
                </a:tc>
              </a:tr>
              <a:tr h="370840">
                <a:tc rowSpan="2">
                  <a:txBody>
                    <a:bodyPr/>
                    <a:lstStyle/>
                    <a:p>
                      <a:endParaRPr lang="en-US" dirty="0" smtClean="0"/>
                    </a:p>
                    <a:p>
                      <a:r>
                        <a:rPr lang="en-US" baseline="0" dirty="0" smtClean="0"/>
                        <a:t>     </a:t>
                      </a:r>
                      <a:r>
                        <a:rPr lang="en-US" dirty="0" smtClean="0"/>
                        <a:t> True</a:t>
                      </a:r>
                      <a:endParaRPr lang="en-US" dirty="0"/>
                    </a:p>
                  </a:txBody>
                  <a:tcPr/>
                </a:tc>
                <a:tc>
                  <a:txBody>
                    <a:bodyPr/>
                    <a:lstStyle/>
                    <a:p>
                      <a:r>
                        <a:rPr lang="en-US" b="1" dirty="0" smtClean="0"/>
                        <a:t>0</a:t>
                      </a:r>
                      <a:endParaRPr lang="en-US" b="1" dirty="0"/>
                    </a:p>
                  </a:txBody>
                  <a:tcPr/>
                </a:tc>
                <a:tc>
                  <a:txBody>
                    <a:bodyPr/>
                    <a:lstStyle/>
                    <a:p>
                      <a:r>
                        <a:rPr lang="en-US" dirty="0" smtClean="0"/>
                        <a:t>TN        784</a:t>
                      </a:r>
                      <a:endParaRPr lang="en-US" dirty="0"/>
                    </a:p>
                  </a:txBody>
                  <a:tcPr/>
                </a:tc>
                <a:tc>
                  <a:txBody>
                    <a:bodyPr/>
                    <a:lstStyle/>
                    <a:p>
                      <a:r>
                        <a:rPr lang="en-US" dirty="0" smtClean="0"/>
                        <a:t>FP        9171</a:t>
                      </a:r>
                      <a:endParaRPr lang="en-US" dirty="0"/>
                    </a:p>
                  </a:txBody>
                  <a:tcPr/>
                </a:tc>
              </a:tr>
              <a:tr h="370840">
                <a:tc vMerge="1">
                  <a:txBody>
                    <a:bodyPr/>
                    <a:lstStyle/>
                    <a:p>
                      <a:endParaRPr lang="en-US" dirty="0"/>
                    </a:p>
                  </a:txBody>
                  <a:tcPr/>
                </a:tc>
                <a:tc>
                  <a:txBody>
                    <a:bodyPr/>
                    <a:lstStyle/>
                    <a:p>
                      <a:r>
                        <a:rPr lang="en-US" b="1" dirty="0" smtClean="0"/>
                        <a:t>WNV</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FN          </a:t>
                      </a:r>
                      <a:r>
                        <a:rPr lang="en-US" baseline="0" dirty="0" smtClean="0"/>
                        <a:t>  1</a:t>
                      </a:r>
                      <a:endParaRPr lang="en-US" dirty="0" smtClean="0"/>
                    </a:p>
                  </a:txBody>
                  <a:tcPr/>
                </a:tc>
                <a:tc>
                  <a:txBody>
                    <a:bodyPr/>
                    <a:lstStyle/>
                    <a:p>
                      <a:r>
                        <a:rPr lang="en-US" dirty="0" smtClean="0"/>
                        <a:t>TP          550</a:t>
                      </a:r>
                      <a:endParaRPr lang="en-US" dirty="0"/>
                    </a:p>
                  </a:txBody>
                  <a:tcPr/>
                </a:tc>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850219737"/>
              </p:ext>
            </p:extLst>
          </p:nvPr>
        </p:nvGraphicFramePr>
        <p:xfrm>
          <a:off x="2351313" y="4729719"/>
          <a:ext cx="6096000" cy="1854200"/>
        </p:xfrm>
        <a:graphic>
          <a:graphicData uri="http://schemas.openxmlformats.org/drawingml/2006/table">
            <a:tbl>
              <a:tblPr firstRow="1" bandRow="1">
                <a:tableStyleId>{5C22544A-7EE6-4342-B048-85BDC9FD1C3A}</a:tableStyleId>
              </a:tblPr>
              <a:tblGrid>
                <a:gridCol w="1524000"/>
                <a:gridCol w="957944"/>
                <a:gridCol w="2090056"/>
                <a:gridCol w="1524000"/>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FFFF00"/>
                          </a:solidFill>
                        </a:rPr>
                        <a:t>Recall=0.8</a:t>
                      </a:r>
                    </a:p>
                  </a:txBody>
                  <a:tcPr/>
                </a:tc>
                <a:tc>
                  <a:txBody>
                    <a:bodyPr/>
                    <a:lstStyle/>
                    <a:p>
                      <a:endParaRPr lang="en-US" dirty="0">
                        <a:solidFill>
                          <a:srgbClr val="FFFF00"/>
                        </a:solidFill>
                      </a:endParaRPr>
                    </a:p>
                  </a:txBody>
                  <a:tcPr/>
                </a:tc>
                <a:tc gridSpan="2">
                  <a:txBody>
                    <a:bodyPr/>
                    <a:lstStyle/>
                    <a:p>
                      <a:r>
                        <a:rPr lang="en-US" b="1" dirty="0" smtClean="0"/>
                        <a:t>                Predicted</a:t>
                      </a:r>
                      <a:endParaRPr lang="en-US" b="1" dirty="0"/>
                    </a:p>
                  </a:txBody>
                  <a:tcPr/>
                </a:tc>
                <a:tc hMerge="1">
                  <a:txBody>
                    <a:bodyPr/>
                    <a:lstStyle/>
                    <a:p>
                      <a:endParaRPr lang="en-US" dirty="0"/>
                    </a:p>
                  </a:txBody>
                  <a:tcPr/>
                </a:tc>
              </a:tr>
              <a:tr h="370840">
                <a:tc>
                  <a:txBody>
                    <a:bodyPr/>
                    <a:lstStyle/>
                    <a:p>
                      <a:endParaRPr lang="en-US" dirty="0">
                        <a:solidFill>
                          <a:srgbClr val="FFFF00"/>
                        </a:solidFill>
                      </a:endParaRPr>
                    </a:p>
                  </a:txBody>
                  <a:tcPr/>
                </a:tc>
                <a:tc>
                  <a:txBody>
                    <a:bodyPr/>
                    <a:lstStyle/>
                    <a:p>
                      <a:endParaRPr lang="en-US" dirty="0">
                        <a:solidFill>
                          <a:srgbClr val="FFFF00"/>
                        </a:solidFill>
                      </a:endParaRPr>
                    </a:p>
                  </a:txBody>
                  <a:tcPr/>
                </a:tc>
                <a:tc>
                  <a:txBody>
                    <a:bodyPr/>
                    <a:lstStyle/>
                    <a:p>
                      <a:r>
                        <a:rPr lang="en-US" b="1" dirty="0" smtClean="0"/>
                        <a:t>              0</a:t>
                      </a:r>
                      <a:endParaRPr lang="en-US" b="1" dirty="0"/>
                    </a:p>
                  </a:txBody>
                  <a:tcPr/>
                </a:tc>
                <a:tc>
                  <a:txBody>
                    <a:bodyPr/>
                    <a:lstStyle/>
                    <a:p>
                      <a:r>
                        <a:rPr lang="en-US" b="1" dirty="0" smtClean="0"/>
                        <a:t>      WNV</a:t>
                      </a:r>
                      <a:endParaRPr lang="en-US" b="1" dirty="0"/>
                    </a:p>
                  </a:txBody>
                  <a:tcPr/>
                </a:tc>
              </a:tr>
              <a:tr h="370840">
                <a:tc rowSpan="2">
                  <a:txBody>
                    <a:bodyPr/>
                    <a:lstStyle/>
                    <a:p>
                      <a:endParaRPr lang="en-US" dirty="0" smtClean="0"/>
                    </a:p>
                    <a:p>
                      <a:r>
                        <a:rPr lang="en-US" baseline="0" dirty="0" smtClean="0"/>
                        <a:t>     </a:t>
                      </a:r>
                      <a:r>
                        <a:rPr lang="en-US" dirty="0" smtClean="0"/>
                        <a:t> True</a:t>
                      </a:r>
                      <a:endParaRPr lang="en-US" dirty="0"/>
                    </a:p>
                  </a:txBody>
                  <a:tcPr/>
                </a:tc>
                <a:tc>
                  <a:txBody>
                    <a:bodyPr/>
                    <a:lstStyle/>
                    <a:p>
                      <a:r>
                        <a:rPr lang="en-US" b="1" dirty="0" smtClean="0"/>
                        <a:t>0</a:t>
                      </a:r>
                      <a:endParaRPr lang="en-US" b="1" dirty="0"/>
                    </a:p>
                  </a:txBody>
                  <a:tcPr/>
                </a:tc>
                <a:tc>
                  <a:txBody>
                    <a:bodyPr/>
                    <a:lstStyle/>
                    <a:p>
                      <a:r>
                        <a:rPr lang="en-US" dirty="0" smtClean="0"/>
                        <a:t>TN        7358</a:t>
                      </a:r>
                      <a:endParaRPr lang="en-US" dirty="0"/>
                    </a:p>
                  </a:txBody>
                  <a:tcPr/>
                </a:tc>
                <a:tc>
                  <a:txBody>
                    <a:bodyPr/>
                    <a:lstStyle/>
                    <a:p>
                      <a:r>
                        <a:rPr lang="en-US" dirty="0" smtClean="0"/>
                        <a:t>FP        2597</a:t>
                      </a:r>
                      <a:endParaRPr lang="en-US" dirty="0"/>
                    </a:p>
                  </a:txBody>
                  <a:tcPr/>
                </a:tc>
              </a:tr>
              <a:tr h="370840">
                <a:tc vMerge="1">
                  <a:txBody>
                    <a:bodyPr/>
                    <a:lstStyle/>
                    <a:p>
                      <a:endParaRPr lang="en-US" dirty="0"/>
                    </a:p>
                  </a:txBody>
                  <a:tcPr/>
                </a:tc>
                <a:tc>
                  <a:txBody>
                    <a:bodyPr/>
                    <a:lstStyle/>
                    <a:p>
                      <a:r>
                        <a:rPr lang="en-US" b="1" dirty="0" smtClean="0"/>
                        <a:t>WNV</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FN          112</a:t>
                      </a:r>
                    </a:p>
                  </a:txBody>
                  <a:tcPr/>
                </a:tc>
                <a:tc>
                  <a:txBody>
                    <a:bodyPr/>
                    <a:lstStyle/>
                    <a:p>
                      <a:r>
                        <a:rPr lang="en-US" dirty="0" smtClean="0"/>
                        <a:t>TP          439</a:t>
                      </a:r>
                      <a:endParaRPr lang="en-US" dirty="0"/>
                    </a:p>
                  </a:txBody>
                  <a:tcPr/>
                </a:tc>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4112990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501041"/>
            <a:ext cx="9692640" cy="902182"/>
          </a:xfrm>
        </p:spPr>
        <p:txBody>
          <a:bodyPr/>
          <a:lstStyle/>
          <a:p>
            <a:r>
              <a:rPr lang="en-US" dirty="0" smtClean="0"/>
              <a:t>Cost Savings for CDPH</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43869221"/>
              </p:ext>
            </p:extLst>
          </p:nvPr>
        </p:nvGraphicFramePr>
        <p:xfrm>
          <a:off x="651353" y="1691322"/>
          <a:ext cx="9857984" cy="48347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764634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Risks and Assumptions</a:t>
            </a:r>
            <a:endParaRPr lang="en-US" sz="6000" dirty="0"/>
          </a:p>
        </p:txBody>
      </p:sp>
      <p:sp>
        <p:nvSpPr>
          <p:cNvPr id="3" name="Content Placeholder 2"/>
          <p:cNvSpPr txBox="1">
            <a:spLocks/>
          </p:cNvSpPr>
          <p:nvPr/>
        </p:nvSpPr>
        <p:spPr>
          <a:xfrm>
            <a:off x="1261872" y="2279374"/>
            <a:ext cx="8595360" cy="3900763"/>
          </a:xfrm>
          <a:prstGeom prst="rect">
            <a:avLst/>
          </a:prstGeom>
        </p:spPr>
        <p:txBody>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3600" dirty="0" smtClean="0"/>
              <a:t>Prevalence will not change dramatically</a:t>
            </a:r>
          </a:p>
          <a:p>
            <a:r>
              <a:rPr lang="en-US" sz="3600" dirty="0" smtClean="0"/>
              <a:t>Distribution of prevalence will not change dramatically</a:t>
            </a:r>
          </a:p>
          <a:p>
            <a:r>
              <a:rPr lang="en-US" sz="3600" dirty="0" smtClean="0"/>
              <a:t>$500 per lab test</a:t>
            </a:r>
          </a:p>
          <a:p>
            <a:endParaRPr lang="en-US" sz="3600" dirty="0"/>
          </a:p>
        </p:txBody>
      </p:sp>
    </p:spTree>
    <p:extLst>
      <p:ext uri="{BB962C8B-B14F-4D97-AF65-F5344CB8AC3E}">
        <p14:creationId xmlns:p14="http://schemas.microsoft.com/office/powerpoint/2010/main" val="101367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P spid="3" grpId="1" uiExpand="1"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4757"/>
          <a:stretch/>
        </p:blipFill>
        <p:spPr>
          <a:xfrm>
            <a:off x="706907" y="1034321"/>
            <a:ext cx="1416500" cy="899410"/>
          </a:xfrm>
          <a:prstGeom prst="rect">
            <a:avLst/>
          </a:prstGeom>
        </p:spPr>
      </p:pic>
      <p:pic>
        <p:nvPicPr>
          <p:cNvPr id="3" name="Picture 2"/>
          <p:cNvPicPr>
            <a:picLocks noChangeAspect="1"/>
          </p:cNvPicPr>
          <p:nvPr/>
        </p:nvPicPr>
        <p:blipFill rotWithShape="1">
          <a:blip r:embed="rId3"/>
          <a:srcRect t="4757"/>
          <a:stretch/>
        </p:blipFill>
        <p:spPr>
          <a:xfrm>
            <a:off x="3557536" y="1109272"/>
            <a:ext cx="1416500" cy="899410"/>
          </a:xfrm>
          <a:prstGeom prst="rect">
            <a:avLst/>
          </a:prstGeom>
        </p:spPr>
      </p:pic>
      <p:pic>
        <p:nvPicPr>
          <p:cNvPr id="4" name="Picture 3"/>
          <p:cNvPicPr>
            <a:picLocks noChangeAspect="1"/>
          </p:cNvPicPr>
          <p:nvPr/>
        </p:nvPicPr>
        <p:blipFill rotWithShape="1">
          <a:blip r:embed="rId3"/>
          <a:srcRect t="4757"/>
          <a:stretch/>
        </p:blipFill>
        <p:spPr>
          <a:xfrm>
            <a:off x="6510598" y="1109272"/>
            <a:ext cx="1416500" cy="899410"/>
          </a:xfrm>
          <a:prstGeom prst="rect">
            <a:avLst/>
          </a:prstGeom>
        </p:spPr>
      </p:pic>
      <p:pic>
        <p:nvPicPr>
          <p:cNvPr id="5" name="Picture 4"/>
          <p:cNvPicPr>
            <a:picLocks noChangeAspect="1"/>
          </p:cNvPicPr>
          <p:nvPr/>
        </p:nvPicPr>
        <p:blipFill rotWithShape="1">
          <a:blip r:embed="rId3"/>
          <a:srcRect t="4757"/>
          <a:stretch/>
        </p:blipFill>
        <p:spPr>
          <a:xfrm>
            <a:off x="2123407" y="3165423"/>
            <a:ext cx="1416500" cy="899410"/>
          </a:xfrm>
          <a:prstGeom prst="rect">
            <a:avLst/>
          </a:prstGeom>
        </p:spPr>
      </p:pic>
      <p:pic>
        <p:nvPicPr>
          <p:cNvPr id="6" name="Picture 5"/>
          <p:cNvPicPr>
            <a:picLocks noChangeAspect="1"/>
          </p:cNvPicPr>
          <p:nvPr/>
        </p:nvPicPr>
        <p:blipFill rotWithShape="1">
          <a:blip r:embed="rId3"/>
          <a:srcRect t="4757"/>
          <a:stretch/>
        </p:blipFill>
        <p:spPr>
          <a:xfrm>
            <a:off x="5094098" y="3165423"/>
            <a:ext cx="1416500" cy="899410"/>
          </a:xfrm>
          <a:prstGeom prst="rect">
            <a:avLst/>
          </a:prstGeom>
        </p:spPr>
      </p:pic>
      <p:pic>
        <p:nvPicPr>
          <p:cNvPr id="8" name="Picture 7"/>
          <p:cNvPicPr>
            <a:picLocks noChangeAspect="1"/>
          </p:cNvPicPr>
          <p:nvPr/>
        </p:nvPicPr>
        <p:blipFill rotWithShape="1">
          <a:blip r:embed="rId3"/>
          <a:srcRect t="4757"/>
          <a:stretch/>
        </p:blipFill>
        <p:spPr>
          <a:xfrm>
            <a:off x="3539907" y="5114143"/>
            <a:ext cx="1416500" cy="899410"/>
          </a:xfrm>
          <a:prstGeom prst="rect">
            <a:avLst/>
          </a:prstGeom>
        </p:spPr>
      </p:pic>
      <p:pic>
        <p:nvPicPr>
          <p:cNvPr id="9" name="Picture 8"/>
          <p:cNvPicPr>
            <a:picLocks noChangeAspect="1"/>
          </p:cNvPicPr>
          <p:nvPr/>
        </p:nvPicPr>
        <p:blipFill rotWithShape="1">
          <a:blip r:embed="rId3"/>
          <a:srcRect t="4757"/>
          <a:stretch/>
        </p:blipFill>
        <p:spPr>
          <a:xfrm>
            <a:off x="6765431" y="5114143"/>
            <a:ext cx="1416500" cy="899410"/>
          </a:xfrm>
          <a:prstGeom prst="rect">
            <a:avLst/>
          </a:prstGeom>
        </p:spPr>
      </p:pic>
      <p:pic>
        <p:nvPicPr>
          <p:cNvPr id="10" name="Picture 9"/>
          <p:cNvPicPr>
            <a:picLocks noChangeAspect="1"/>
          </p:cNvPicPr>
          <p:nvPr/>
        </p:nvPicPr>
        <p:blipFill rotWithShape="1">
          <a:blip r:embed="rId3"/>
          <a:srcRect t="4757"/>
          <a:stretch/>
        </p:blipFill>
        <p:spPr>
          <a:xfrm>
            <a:off x="8998966" y="3165423"/>
            <a:ext cx="1416500" cy="899410"/>
          </a:xfrm>
          <a:prstGeom prst="rect">
            <a:avLst/>
          </a:prstGeom>
        </p:spPr>
      </p:pic>
      <p:pic>
        <p:nvPicPr>
          <p:cNvPr id="11" name="Picture 10"/>
          <p:cNvPicPr>
            <a:picLocks noChangeAspect="1"/>
          </p:cNvPicPr>
          <p:nvPr/>
        </p:nvPicPr>
        <p:blipFill rotWithShape="1">
          <a:blip r:embed="rId3"/>
          <a:srcRect t="4757"/>
          <a:stretch/>
        </p:blipFill>
        <p:spPr>
          <a:xfrm>
            <a:off x="9707216" y="1034321"/>
            <a:ext cx="1416500" cy="899410"/>
          </a:xfrm>
          <a:prstGeom prst="rect">
            <a:avLst/>
          </a:prstGeom>
        </p:spPr>
      </p:pic>
      <p:pic>
        <p:nvPicPr>
          <p:cNvPr id="12" name="Picture 11"/>
          <p:cNvPicPr>
            <a:picLocks noChangeAspect="1"/>
          </p:cNvPicPr>
          <p:nvPr/>
        </p:nvPicPr>
        <p:blipFill rotWithShape="1">
          <a:blip r:embed="rId3"/>
          <a:srcRect t="4757"/>
          <a:stretch/>
        </p:blipFill>
        <p:spPr>
          <a:xfrm>
            <a:off x="9685816" y="5324006"/>
            <a:ext cx="1416500" cy="899410"/>
          </a:xfrm>
          <a:prstGeom prst="rect">
            <a:avLst/>
          </a:prstGeom>
        </p:spPr>
      </p:pic>
      <p:pic>
        <p:nvPicPr>
          <p:cNvPr id="15" name="Picture 14"/>
          <p:cNvPicPr>
            <a:picLocks noChangeAspect="1"/>
          </p:cNvPicPr>
          <p:nvPr/>
        </p:nvPicPr>
        <p:blipFill rotWithShape="1">
          <a:blip r:embed="rId3"/>
          <a:srcRect t="4757"/>
          <a:stretch/>
        </p:blipFill>
        <p:spPr>
          <a:xfrm>
            <a:off x="1158969" y="5563848"/>
            <a:ext cx="1416500" cy="899410"/>
          </a:xfrm>
          <a:prstGeom prst="rect">
            <a:avLst/>
          </a:prstGeom>
        </p:spPr>
      </p:pic>
    </p:spTree>
    <p:extLst>
      <p:ext uri="{BB962C8B-B14F-4D97-AF65-F5344CB8AC3E}">
        <p14:creationId xmlns:p14="http://schemas.microsoft.com/office/powerpoint/2010/main" val="332291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50" presetClass="path" presetSubtype="0" accel="50000" decel="50000" fill="hold" nodeType="withEffect">
                                  <p:stCondLst>
                                    <p:cond delay="0"/>
                                  </p:stCondLst>
                                  <p:childTnLst>
                                    <p:animMotion origin="layout" path="M 0.06474 -0.00439 L 0.28436 -0.00439 C 0.38296 -0.00439 0.50397 0.08555 0.50397 0.15885 L 0.50397 0.32209 " pathEditMode="relative" rAng="0" ptsTypes="FfFF">
                                      <p:cBhvr>
                                        <p:cTn id="10" dur="2000" fill="hold"/>
                                        <p:tgtEl>
                                          <p:spTgt spid="2"/>
                                        </p:tgtEl>
                                        <p:attrNameLst>
                                          <p:attrName>ppt_x</p:attrName>
                                          <p:attrName>ppt_y</p:attrName>
                                        </p:attrNameLst>
                                      </p:cBhvr>
                                      <p:rCtr x="21962" y="16324"/>
                                    </p:animMotion>
                                  </p:childTnLst>
                                </p:cTn>
                              </p:par>
                              <p:par>
                                <p:cTn id="11" presetID="50" presetClass="path" presetSubtype="0" accel="50000" decel="50000" fill="hold" nodeType="withEffect">
                                  <p:stCondLst>
                                    <p:cond delay="0"/>
                                  </p:stCondLst>
                                  <p:childTnLst>
                                    <p:animMotion origin="layout" path="M -0.0568 -0.00115 L -0.14524 0.00787 C -0.18497 0.0118 -0.23668 -0.07283 -0.23877 -0.14612 L -0.24437 -0.30913 " pathEditMode="relative" rAng="10602874" ptsTypes="FfFF">
                                      <p:cBhvr>
                                        <p:cTn id="12" dur="2000" fill="hold"/>
                                        <p:tgtEl>
                                          <p:spTgt spid="6"/>
                                        </p:tgtEl>
                                        <p:attrNameLst>
                                          <p:attrName>ppt_x</p:attrName>
                                          <p:attrName>ppt_y</p:attrName>
                                        </p:attrNameLst>
                                      </p:cBhvr>
                                      <p:rCtr x="-9379" y="-15399"/>
                                    </p:animMotion>
                                  </p:childTnLst>
                                </p:cTn>
                              </p:par>
                              <p:par>
                                <p:cTn id="13" presetID="0" presetClass="path" presetSubtype="0" accel="50000" decel="50000" fill="hold" nodeType="withEffect">
                                  <p:stCondLst>
                                    <p:cond delay="0"/>
                                  </p:stCondLst>
                                  <p:childTnLst>
                                    <p:animMotion origin="layout" path="M 0.00052 0.07422 C -0.01003 0.08763 -0.01811 0.1052 -0.02892 0.11792 C -0.03765 0.12809 -0.04703 0.13688 -0.05601 0.14636 C -0.06005 0.15052 -0.06318 0.157 -0.06709 0.16162 C -0.08063 0.17781 -0.09223 0.1889 -0.10643 0.20301 C -0.13091 0.22752 -0.15358 0.25827 -0.18028 0.27515 C -0.19135 0.27399 -0.20594 0.27561 -0.21715 0.26844 C -0.22288 0.26913 -0.23929 0.26359 -0.23929 0.28162 L -0.1864 0.27954 " pathEditMode="relative" ptsTypes="fffffffAA">
                                      <p:cBhvr>
                                        <p:cTn id="14" dur="2000" fill="hold"/>
                                        <p:tgtEl>
                                          <p:spTgt spid="3"/>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06083 0.00208 C 0.08024 -0.0148 0.06708 -0.0067 0.10264 -0.00439 C 0.12023 0.00879 0.1356 0.0259 0.15058 0.04578 C 0.1636 0.06312 0.17845 0.07954 0.18874 0.10266 C 0.19513 0.117 0.19877 0.13549 0.20477 0.15075 C 0.20698 0.16463 0.21037 0.17665 0.21336 0.19006 C 0.21532 0.21087 0.21831 0.2289 0.22196 0.24879 C 0.22118 0.29711 0.22274 0.31168 0.21831 0.34705 C 0.21766 0.3526 0.21558 0.36463 0.21454 0.36902 C 0.21232 0.37781 0.20724 0.39515 0.20724 0.39515 C 0.20451 0.41781 0.19539 0.4363 0.1851 0.44971 C 0.18119 0.46035 0.17285 0.47075 0.1666 0.47815 C 0.16308 0.49711 0.15657 0.51399 0.15305 0.53272 C 0.14823 0.55885 0.14472 0.58567 0.13951 0.61133 C 0.13912 0.61942 0.13833 0.63538 0.13833 0.63538 " pathEditMode="relative" ptsTypes="ffffffffffffffA">
                                      <p:cBhvr>
                                        <p:cTn id="16" dur="2000" fill="hold"/>
                                        <p:tgtEl>
                                          <p:spTgt spid="4"/>
                                        </p:tgtEl>
                                        <p:attrNameLst>
                                          <p:attrName>ppt_x</p:attrName>
                                          <p:attrName>ppt_y</p:attrName>
                                        </p:attrNameLst>
                                      </p:cBhvr>
                                    </p:animMotion>
                                  </p:childTnLst>
                                </p:cTn>
                              </p:par>
                              <p:par>
                                <p:cTn id="17" presetID="35" presetClass="path" presetSubtype="0" accel="50000" decel="50000" fill="hold" nodeType="withEffect">
                                  <p:stCondLst>
                                    <p:cond delay="0"/>
                                  </p:stCondLst>
                                  <p:childTnLst>
                                    <p:animMotion origin="layout" path="M 0 0 L -0.25 0 E" pathEditMode="relative" ptsTypes="">
                                      <p:cBhvr>
                                        <p:cTn id="18" dur="2000" fill="hold"/>
                                        <p:tgtEl>
                                          <p:spTgt spid="11"/>
                                        </p:tgtEl>
                                        <p:attrNameLst>
                                          <p:attrName>ppt_x</p:attrName>
                                          <p:attrName>ppt_y</p:attrName>
                                        </p:attrNameLst>
                                      </p:cBhvr>
                                    </p:animMotion>
                                  </p:childTnLst>
                                </p:cTn>
                              </p:par>
                              <p:par>
                                <p:cTn id="19" presetID="53" presetClass="path" presetSubtype="0" accel="50000" decel="50000" fill="hold" nodeType="withEffect">
                                  <p:stCondLst>
                                    <p:cond delay="0"/>
                                  </p:stCondLst>
                                  <p:childTnLst>
                                    <p:animMotion origin="layout" path="M -0.06877 -0.01988 C -0.13482 -0.01387 -0.18379 0.00116 -0.18379 0.01318 C -0.18379 0.02405 -0.13573 0.03214 -0.07177 0.03214 C -0.00781 0.03214 0.04624 0.02405 0.04624 0.01318 C 0.04624 0.00116 -0.00977 -0.00185 -0.07372 0.00601 C -0.13677 0.01503 -0.18379 0.03006 -0.18379 0.04116 C -0.18379 0.05202 -0.13482 0.06104 -0.07177 0.06104 C -0.00781 0.06104 0.04624 0.05202 0.04624 0.04116 C 0.04624 0.03006 -0.00977 0.02705 -0.07281 0.03514 C -0.13677 0.04301 -0.18379 0.05803 -0.18379 0.06913 C -0.18379 0.08116 -0.13482 0.09017 -0.07073 0.09017 C -0.00781 0.09017 0.04624 0.08116 0.04624 0.06913 C 0.04624 0.05919 -0.00977 0.05618 -0.07281 0.06312 C -0.13573 0.07121 -0.18379 0.08717 -0.18379 0.09803 C -0.18379 0.10913 -0.13377 0.11815 -0.07073 0.11815 C -0.00573 0.11815 0.04624 0.10913 0.04624 0.09803 C 0.04624 0.08717 -0.00872 0.08416 -0.07177 0.09202 C -0.13482 0.10012 -0.18379 0.11514 -0.18379 0.12601 C -0.18379 0.13803 -0.13377 0.14613 -0.06982 0.14613 C -0.00573 0.14613 0.04624 0.13711 0.04624 0.12601 C 0.04624 0.11514 -0.00872 0.11214 -0.07177 0.12023 C -0.13482 0.12809 -0.18379 0.14405 -0.18379 0.15422 C -0.18379 0.16509 -0.13273 0.1741 -0.06982 0.1741 C -0.00573 0.1741 0.04624 0.16509 0.04624 0.15422 C 0.04624 0.14405 -0.00781 0.14104 -0.07177 0.14821 C -0.13482 0.15607 -0.18379 0.17202 -0.18379 0.18312 C -0.18379 0.19306 -0.13273 0.20301 -0.06877 0.20301 C -0.00482 0.20301 0.04624 0.19422 0.04624 0.18312 C 0.04624 0.17202 -0.00781 0.16902 -0.07073 0.17711 C -0.13377 0.1852 -0.18484 0.20023 -0.18379 0.2111 C -0.18275 0.2222 -0.13273 0.23006 -0.06877 0.23006 C -0.00482 0.23006 0.04624 0.22104 0.04624 0.21017 C 0.04624 0.20023 -0.00573 0.19722 -0.06877 0.20601 " pathEditMode="relative" rAng="0" ptsTypes="fffffffffffffffffffffffffffffffff">
                                      <p:cBhvr>
                                        <p:cTn id="20" dur="5000" fill="hold"/>
                                        <p:tgtEl>
                                          <p:spTgt spid="5"/>
                                        </p:tgtEl>
                                        <p:attrNameLst>
                                          <p:attrName>ppt_x</p:attrName>
                                          <p:attrName>ppt_y</p:attrName>
                                        </p:attrNameLst>
                                      </p:cBhvr>
                                      <p:rCtr x="-52" y="12486"/>
                                    </p:animMotion>
                                  </p:childTnLst>
                                </p:cTn>
                              </p:par>
                              <p:par>
                                <p:cTn id="21" presetID="46" presetClass="path" presetSubtype="0" accel="50000" decel="50000" fill="hold" nodeType="withEffect">
                                  <p:stCondLst>
                                    <p:cond delay="0"/>
                                  </p:stCondLst>
                                  <p:childTnLst>
                                    <p:animMotion origin="layout" path="M -0.09873 0.13411 C -0.10277 0.06706 -0.05275 0.00902 0.01433 0.00509 C 0.07829 -3.98844E-6 0.13821 0.04509 0.14225 0.11006 C 0.14733 0.17018 0.10525 0.22613 0.0452 0.23006 C -0.00977 0.23307 -0.06174 0.19607 -0.06578 0.14012 C -0.06968 0.08902 -0.03477 0.04116 0.01629 0.037 C 0.06331 0.03422 0.10721 0.06521 0.1102 0.11214 C 0.11333 0.15422 0.08532 0.19515 0.04325 0.197 C 0.00521 0.2 -0.03074 0.17619 -0.03373 0.13804 C -0.03569 0.10405 -0.01472 0.07122 0.01824 0.06914 C 0.04729 0.06706 0.07621 0.08509 0.07829 0.11422 C 0.08024 0.13919 0.06526 0.16301 0.0413 0.16509 C 0.02124 0.16717 0.00026 0.15607 -0.00078 0.13619 C -0.00273 0.12 0.00521 0.10313 0.02032 0.10104 C 0.03231 0.10104 0.04429 0.10521 0.04625 0.11607 C 0.04729 0.12301 0.0452 0.13018 0.03921 0.13318 C 0.03622 0.13411 0.03426 0.13411 0.03127 0.13318 " pathEditMode="relative" rAng="0" ptsTypes="fffffffffffffffff">
                                      <p:cBhvr>
                                        <p:cTn id="22" dur="5000" fill="hold"/>
                                        <p:tgtEl>
                                          <p:spTgt spid="10"/>
                                        </p:tgtEl>
                                        <p:attrNameLst>
                                          <p:attrName>ppt_x</p:attrName>
                                          <p:attrName>ppt_y</p:attrName>
                                        </p:attrNameLst>
                                      </p:cBhvr>
                                      <p:rCtr x="12101" y="-1757"/>
                                    </p:animMotion>
                                  </p:childTnLst>
                                </p:cTn>
                              </p:par>
                              <p:par>
                                <p:cTn id="23" presetID="41" presetClass="path" presetSubtype="0" accel="50000" decel="50000" fill="hold" nodeType="withEffect">
                                  <p:stCondLst>
                                    <p:cond delay="0"/>
                                  </p:stCondLst>
                                  <p:childTnLst>
                                    <p:animMotion origin="layout" path="M 0.01928 -0.51815 C 0.01524 -0.52624 0.0013 -0.53411 -0.00378 -0.53411 C -0.03478 -0.53411 -0.06682 -0.40902 -0.06682 -0.28416 C -0.06682 -0.34705 -0.08284 -0.40925 -0.09782 -0.40925 C -0.11385 -0.40925 -0.12883 -0.34636 -0.12883 -0.28416 C -0.12883 -0.31515 -0.13677 -0.34705 -0.14485 -0.34705 C -0.15279 -0.34705 -0.16087 -0.31607 -0.16087 -0.28416 C -0.16087 -0.30012 -0.16491 -0.31515 -0.16881 -0.31515 C -0.17285 -0.31515 -0.17676 -0.29919 -0.17676 -0.28416 C -0.17676 -0.29226 -0.17871 -0.30012 -0.1808 -0.30012 C -0.18184 -0.30012 -0.18484 -0.29202 -0.18484 -0.28416 C -0.18484 -0.28809 -0.18588 -0.29226 -0.18679 -0.29226 C -0.18679 -0.29318 -0.18874 -0.28833 -0.18874 -0.28416 C -0.18874 -0.28624 -0.18874 -0.28809 -0.18979 -0.28809 C -0.18979 -0.28717 -0.19083 -0.28601 -0.19083 -0.28416 C -0.19083 -0.28509 -0.19083 -0.28624 -0.19083 -0.28717 C -0.19187 -0.28717 -0.19187 -0.28624 -0.19187 -0.28509 C -0.19291 -0.28509 -0.19291 -0.28601 -0.19291 -0.28717 C -0.19395 -0.28717 -0.19395 -0.28624 -0.19395 -0.28509 " pathEditMode="relative" rAng="0" ptsTypes="fffffffffffffffffff">
                                      <p:cBhvr>
                                        <p:cTn id="24" dur="5000" fill="hold"/>
                                        <p:tgtEl>
                                          <p:spTgt spid="9"/>
                                        </p:tgtEl>
                                        <p:attrNameLst>
                                          <p:attrName>ppt_x</p:attrName>
                                          <p:attrName>ppt_y</p:attrName>
                                        </p:attrNameLst>
                                      </p:cBhvr>
                                      <p:rCtr x="-10668" y="10890"/>
                                    </p:animMotion>
                                  </p:childTnLst>
                                </p:cTn>
                              </p:par>
                              <p:par>
                                <p:cTn id="25" presetID="52" presetClass="path" presetSubtype="0" accel="50000" decel="50000" fill="hold" nodeType="withEffect">
                                  <p:stCondLst>
                                    <p:cond delay="0"/>
                                  </p:stCondLst>
                                  <p:childTnLst>
                                    <p:animMotion origin="layout" path="M 0.11281 -0.25202 C 0.11177 -0.22705 0.17286 -0.20508 0.24984 -0.20393 C 0.3108 -0.20208 0.36082 -0.2141 0.36186 -0.22913 C 0.36186 -0.24393 0.31276 -0.25803 0.25075 -0.25895 C 0.21975 -0.25895 0.19175 -0.25711 0.17182 -0.25202 C 0.14277 -0.24508 0.12583 -0.23398 0.12583 -0.22104 C 0.12583 -0.2141 0.13078 -0.20693 0.13977 -0.20092 C 0.16074 -0.18797 0.20178 -0.17895 0.2488 -0.17803 C 0.30377 -0.17595 0.34884 -0.18705 0.34884 -0.2 C 0.34975 -0.2141 0.30481 -0.22612 0.24984 -0.22797 C 0.22184 -0.22797 0.19683 -0.22612 0.17781 -0.22196 C 0.1528 -0.21502 0.13678 -0.20393 0.13678 -0.19306 C 0.13678 -0.18705 0.14186 -0.18104 0.1498 -0.17502 C 0.16882 -0.16393 0.20477 -0.15491 0.24776 -0.15398 C 0.29778 -0.15306 0.33777 -0.163 0.33777 -0.17502 C 0.33881 -0.18705 0.29882 -0.19791 0.2488 -0.19907 C 0.22379 -0.2 0.20086 -0.19791 0.1838 -0.19398 C 0.16074 -0.18797 0.14785 -0.17895 0.14785 -0.16809 C 0.14785 -0.163 0.15176 -0.15699 0.15879 -0.1519 C 0.17585 -0.14196 0.20881 -0.1341 0.24684 -0.13294 C 0.29178 -0.13294 0.32787 -0.14104 0.32787 -0.1519 C 0.32787 -0.163 0.29283 -0.17294 0.24776 -0.1741 C 0.22587 -0.1741 0.20477 -0.17202 0.18979 -0.16901 C 0.16882 -0.16393 0.15684 -0.15491 0.15579 -0.14612 C 0.15579 -0.14104 0.16074 -0.13595 0.16687 -0.13202 C 0.18185 -0.12208 0.21181 -0.11491 0.2458 -0.11491 C 0.28579 -0.11398 0.31875 -0.12092 0.31875 -0.13109 C 0.31979 -0.14104 0.28683 -0.15005 0.24684 -0.15098 C 0.22678 -0.15098 0.20777 -0.15005 0.19487 -0.14612 C 0.17585 -0.14196 0.16478 -0.1341 0.16478 -0.12601 C 0.16478 -0.12092 0.16778 -0.11699 0.17377 -0.11306 C 0.18784 -0.10404 0.21376 -0.09803 0.24476 -0.09711 C 0.28175 -0.09711 0.3108 -0.10312 0.3108 -0.1119 C 0.31184 -0.12092 0.2828 -0.12901 0.2458 -0.12994 C 0.22783 -0.12994 0.21181 -0.12901 0.19982 -0.12601 C 0.18276 -0.12208 0.17286 -0.11491 0.17286 -0.10705 C 0.17286 -0.10312 0.17585 -0.10011 0.1808 -0.09595 C 0.19279 -0.08809 0.21675 -0.083 0.24476 -0.08208 C 0.27785 -0.08092 0.30377 -0.08693 0.30377 -0.09595 C 0.30377 -0.10312 0.27876 -0.11098 0.2458 -0.11098 C 0.22887 -0.1119 0.21376 -0.11005 0.20282 -0.10797 C 0.18784 -0.10404 0.17885 -0.09803 0.17885 -0.09109 C 0.17885 -0.08693 0.18185 -0.08393 0.1868 -0.08092 C 0.19787 -0.07398 0.21975 -0.06913 0.24385 -0.06797 C 0.27381 -0.06705 0.29778 -0.07306 0.29778 -0.08 C 0.29778 -0.08809 0.27381 -0.0941 0.24476 -0.09502 C 0.23082 -0.09502 0.21675 -0.0941 0.20686 -0.09109 C 0.19279 -0.08809 0.18484 -0.083 0.18484 -0.07606 C 0.18484 -0.07306 0.18784 -0.07005 0.19175 -0.06705 C 0.20178 -0.06104 0.22079 -0.05595 0.24385 -0.05595 C 0.26977 -0.05502 0.29178 -0.06011 0.29178 -0.06705 C 0.29178 -0.07306 0.27081 -0.07907 0.24385 -0.07907 C 0.23187 -0.08 0.21884 -0.07907 0.20985 -0.07699 C 0.19787 -0.07306 0.19083 -0.06797 0.19083 -0.06312 C 0.19083 -0.06011 0.19279 -0.05711 0.19683 -0.05502 C 0.20581 -0.04901 0.22275 -0.04508 0.24385 -0.04393 C 0.26782 -0.04393 0.28683 -0.04901 0.28683 -0.0541 C 0.28683 -0.06011 0.26782 -0.06612 0.24385 -0.06612 C 0.23187 -0.06612 0.22079 -0.06497 0.21376 -0.06312 C 0.20178 -0.06104 0.19578 -0.05595 0.19578 -0.05109 C 0.19578 -0.04901 0.19787 -0.04601 0.20086 -0.04393 C 0.20881 -0.03791 0.22483 -0.03491 0.24281 -0.03398 C 0.26482 -0.03398 0.28175 -0.03791 0.28175 -0.043 C 0.28175 -0.04901 0.26482 -0.05294 0.24385 -0.0541 C 0.23278 -0.0541 0.22275 -0.05294 0.21584 -0.05109 C 0.20581 -0.04901 0.19982 -0.04508 0.19982 -0.04 C 0.19982 -0.03791 0.20178 -0.03606 0.20477 -0.03398 " pathEditMode="relative" rAng="0" ptsTypes="fffffffffffffffffffffffffffffffffffffffffffffffffffffffffffffffffff">
                                      <p:cBhvr>
                                        <p:cTn id="26" dur="5000" fill="hold"/>
                                        <p:tgtEl>
                                          <p:spTgt spid="8"/>
                                        </p:tgtEl>
                                        <p:attrNameLst>
                                          <p:attrName>ppt_x</p:attrName>
                                          <p:attrName>ppt_y</p:attrName>
                                        </p:attrNameLst>
                                      </p:cBhvr>
                                      <p:rCtr x="12401" y="10543"/>
                                    </p:animMotion>
                                  </p:childTnLst>
                                </p:cTn>
                              </p:par>
                              <p:par>
                                <p:cTn id="27" presetID="55" presetClass="path" presetSubtype="0" accel="50000" decel="50000" fill="hold" nodeType="withEffect">
                                  <p:stCondLst>
                                    <p:cond delay="0"/>
                                  </p:stCondLst>
                                  <p:childTnLst>
                                    <p:animMotion origin="layout" path="M -0.03804 -0.43121 C -0.034 -0.49826 -0.08402 -0.5563 -0.1511 -0.56023 C -0.21506 -0.56531 -0.27498 -0.52023 -0.27902 -0.45526 C -0.2841 -0.39514 -0.24202 -0.33919 -0.18198 -0.33526 C -0.12701 -0.33225 -0.07503 -0.36924 -0.07099 -0.4252 C -0.06709 -0.4763 -0.102 -0.52416 -0.15306 -0.52832 C -0.20008 -0.53109 -0.24398 -0.50011 -0.24697 -0.45317 C -0.2501 -0.41109 -0.22209 -0.37017 -0.18002 -0.36832 C -0.14199 -0.36531 -0.10603 -0.38913 -0.10304 -0.42728 C -0.10108 -0.46127 -0.12206 -0.4941 -0.15501 -0.49618 C -0.18406 -0.49826 -0.21298 -0.48023 -0.21506 -0.45109 C -0.21701 -0.42612 -0.20203 -0.40231 -0.17807 -0.40023 C -0.15801 -0.39815 -0.13704 -0.40924 -0.13599 -0.42913 C -0.13404 -0.44531 -0.14199 -0.46219 -0.1571 -0.46427 C -0.16908 -0.46427 -0.18106 -0.46011 -0.18302 -0.44924 C -0.18406 -0.44231 -0.18198 -0.43514 -0.17598 -0.43213 C -0.17299 -0.43121 -0.17103 -0.43121 -0.16804 -0.43213 " pathEditMode="relative" rAng="0" ptsTypes="fffffffffffffffff">
                                      <p:cBhvr>
                                        <p:cTn id="28" dur="2000" fill="hold"/>
                                        <p:tgtEl>
                                          <p:spTgt spid="12"/>
                                        </p:tgtEl>
                                        <p:attrNameLst>
                                          <p:attrName>ppt_x</p:attrName>
                                          <p:attrName>ppt_y</p:attrName>
                                        </p:attrNameLst>
                                      </p:cBhvr>
                                      <p:rCtr x="-12101" y="-1757"/>
                                    </p:animMotion>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circle(in)">
                                      <p:cBhvr>
                                        <p:cTn id="33"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5387" y="354770"/>
            <a:ext cx="4164567" cy="814500"/>
          </a:xfrm>
        </p:spPr>
        <p:txBody>
          <a:bodyPr>
            <a:normAutofit fontScale="90000"/>
          </a:bodyPr>
          <a:lstStyle/>
          <a:p>
            <a:pPr algn="ctr"/>
            <a:r>
              <a:rPr lang="en-US" dirty="0" smtClean="0"/>
              <a:t>West Nile Virus</a:t>
            </a:r>
            <a:endParaRPr lang="en-US" dirty="0"/>
          </a:p>
        </p:txBody>
      </p:sp>
      <p:pic>
        <p:nvPicPr>
          <p:cNvPr id="8" name="Content Placeholder 7"/>
          <p:cNvPicPr>
            <a:picLocks noGrp="1" noChangeAspect="1"/>
          </p:cNvPicPr>
          <p:nvPr>
            <p:ph idx="1"/>
          </p:nvPr>
        </p:nvPicPr>
        <p:blipFill>
          <a:blip r:embed="rId3"/>
          <a:stretch>
            <a:fillRect/>
          </a:stretch>
        </p:blipFill>
        <p:spPr>
          <a:xfrm>
            <a:off x="3978509" y="1542177"/>
            <a:ext cx="3175000" cy="3784600"/>
          </a:xfrm>
          <a:prstGeom prst="rect">
            <a:avLst/>
          </a:prstGeom>
        </p:spPr>
      </p:pic>
      <p:sp>
        <p:nvSpPr>
          <p:cNvPr id="3" name="TextBox 2"/>
          <p:cNvSpPr txBox="1"/>
          <p:nvPr/>
        </p:nvSpPr>
        <p:spPr>
          <a:xfrm>
            <a:off x="7443691" y="2012198"/>
            <a:ext cx="2626401" cy="646331"/>
          </a:xfrm>
          <a:prstGeom prst="rect">
            <a:avLst/>
          </a:prstGeom>
          <a:noFill/>
        </p:spPr>
        <p:txBody>
          <a:bodyPr wrap="square" rtlCol="0">
            <a:spAutoFit/>
          </a:bodyPr>
          <a:lstStyle/>
          <a:p>
            <a:r>
              <a:rPr lang="en-US" dirty="0" smtClean="0"/>
              <a:t>West Nile District of Uganda</a:t>
            </a:r>
            <a:endParaRPr lang="en-US" dirty="0"/>
          </a:p>
        </p:txBody>
      </p:sp>
      <p:sp>
        <p:nvSpPr>
          <p:cNvPr id="9" name="TextBox 8"/>
          <p:cNvSpPr txBox="1"/>
          <p:nvPr/>
        </p:nvSpPr>
        <p:spPr>
          <a:xfrm>
            <a:off x="7573234" y="2942631"/>
            <a:ext cx="911200" cy="369332"/>
          </a:xfrm>
          <a:prstGeom prst="rect">
            <a:avLst/>
          </a:prstGeom>
          <a:noFill/>
        </p:spPr>
        <p:txBody>
          <a:bodyPr wrap="square" rtlCol="0">
            <a:spAutoFit/>
          </a:bodyPr>
          <a:lstStyle/>
          <a:p>
            <a:r>
              <a:rPr lang="en-US" dirty="0" smtClean="0"/>
              <a:t>1937</a:t>
            </a:r>
            <a:endParaRPr lang="en-US" dirty="0"/>
          </a:p>
        </p:txBody>
      </p:sp>
    </p:spTree>
    <p:extLst>
      <p:ext uri="{BB962C8B-B14F-4D97-AF65-F5344CB8AC3E}">
        <p14:creationId xmlns:p14="http://schemas.microsoft.com/office/powerpoint/2010/main" val="6260125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5387" y="354770"/>
            <a:ext cx="4164567" cy="814500"/>
          </a:xfrm>
        </p:spPr>
        <p:txBody>
          <a:bodyPr>
            <a:normAutofit fontScale="90000"/>
          </a:bodyPr>
          <a:lstStyle/>
          <a:p>
            <a:pPr algn="ctr"/>
            <a:r>
              <a:rPr lang="en-US" dirty="0" smtClean="0"/>
              <a:t>West Nile Virus</a:t>
            </a:r>
            <a:endParaRPr lang="en-US" dirty="0"/>
          </a:p>
        </p:txBody>
      </p:sp>
      <p:sp>
        <p:nvSpPr>
          <p:cNvPr id="3" name="TextBox 2"/>
          <p:cNvSpPr txBox="1"/>
          <p:nvPr/>
        </p:nvSpPr>
        <p:spPr>
          <a:xfrm>
            <a:off x="216766" y="4815358"/>
            <a:ext cx="2626401" cy="646331"/>
          </a:xfrm>
          <a:prstGeom prst="rect">
            <a:avLst/>
          </a:prstGeom>
          <a:noFill/>
        </p:spPr>
        <p:txBody>
          <a:bodyPr wrap="square" rtlCol="0">
            <a:spAutoFit/>
          </a:bodyPr>
          <a:lstStyle/>
          <a:p>
            <a:r>
              <a:rPr lang="en-US" dirty="0" smtClean="0"/>
              <a:t>Symptoms- mild fever, headache</a:t>
            </a:r>
            <a:endParaRPr lang="en-US" dirty="0"/>
          </a:p>
        </p:txBody>
      </p:sp>
      <p:sp>
        <p:nvSpPr>
          <p:cNvPr id="9" name="TextBox 8"/>
          <p:cNvSpPr txBox="1"/>
          <p:nvPr/>
        </p:nvSpPr>
        <p:spPr>
          <a:xfrm>
            <a:off x="216766" y="5730801"/>
            <a:ext cx="911200" cy="369332"/>
          </a:xfrm>
          <a:prstGeom prst="rect">
            <a:avLst/>
          </a:prstGeom>
          <a:noFill/>
        </p:spPr>
        <p:txBody>
          <a:bodyPr wrap="square" rtlCol="0">
            <a:spAutoFit/>
          </a:bodyPr>
          <a:lstStyle/>
          <a:p>
            <a:r>
              <a:rPr lang="en-US" dirty="0" smtClean="0"/>
              <a:t>Death</a:t>
            </a:r>
            <a:endParaRPr lang="en-US" dirty="0"/>
          </a:p>
        </p:txBody>
      </p:sp>
      <p:pic>
        <p:nvPicPr>
          <p:cNvPr id="7" name="Picture 6"/>
          <p:cNvPicPr>
            <a:picLocks noChangeAspect="1"/>
          </p:cNvPicPr>
          <p:nvPr/>
        </p:nvPicPr>
        <p:blipFill>
          <a:blip r:embed="rId3"/>
          <a:stretch>
            <a:fillRect/>
          </a:stretch>
        </p:blipFill>
        <p:spPr>
          <a:xfrm>
            <a:off x="216766" y="1498141"/>
            <a:ext cx="4064000" cy="3048000"/>
          </a:xfrm>
          <a:prstGeom prst="rect">
            <a:avLst/>
          </a:prstGeom>
        </p:spPr>
      </p:pic>
      <p:pic>
        <p:nvPicPr>
          <p:cNvPr id="10" name="Picture 9"/>
          <p:cNvPicPr>
            <a:picLocks noChangeAspect="1"/>
          </p:cNvPicPr>
          <p:nvPr/>
        </p:nvPicPr>
        <p:blipFill>
          <a:blip r:embed="rId4"/>
          <a:stretch>
            <a:fillRect/>
          </a:stretch>
        </p:blipFill>
        <p:spPr>
          <a:xfrm>
            <a:off x="5093300" y="1688241"/>
            <a:ext cx="3670418" cy="2981195"/>
          </a:xfrm>
          <a:prstGeom prst="rect">
            <a:avLst/>
          </a:prstGeom>
        </p:spPr>
      </p:pic>
      <p:sp>
        <p:nvSpPr>
          <p:cNvPr id="11" name="TextBox 10"/>
          <p:cNvSpPr txBox="1"/>
          <p:nvPr/>
        </p:nvSpPr>
        <p:spPr>
          <a:xfrm>
            <a:off x="8958530" y="2532507"/>
            <a:ext cx="2059240" cy="646331"/>
          </a:xfrm>
          <a:prstGeom prst="rect">
            <a:avLst/>
          </a:prstGeom>
          <a:noFill/>
        </p:spPr>
        <p:txBody>
          <a:bodyPr wrap="square" rtlCol="0">
            <a:spAutoFit/>
          </a:bodyPr>
          <a:lstStyle/>
          <a:p>
            <a:r>
              <a:rPr lang="en-US" dirty="0" smtClean="0"/>
              <a:t>No vaccine, treatment</a:t>
            </a:r>
            <a:endParaRPr lang="en-US" dirty="0"/>
          </a:p>
        </p:txBody>
      </p:sp>
    </p:spTree>
    <p:extLst>
      <p:ext uri="{BB962C8B-B14F-4D97-AF65-F5344CB8AC3E}">
        <p14:creationId xmlns:p14="http://schemas.microsoft.com/office/powerpoint/2010/main" val="9766152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4"/>
          <a:srcRect t="4757"/>
          <a:stretch/>
        </p:blipFill>
        <p:spPr>
          <a:xfrm>
            <a:off x="871798" y="464695"/>
            <a:ext cx="9321514" cy="5918718"/>
          </a:xfrm>
          <a:prstGeom prst="rect">
            <a:avLst/>
          </a:prstGeom>
        </p:spPr>
      </p:pic>
    </p:spTree>
    <p:extLst>
      <p:ext uri="{BB962C8B-B14F-4D97-AF65-F5344CB8AC3E}">
        <p14:creationId xmlns:p14="http://schemas.microsoft.com/office/powerpoint/2010/main" val="161801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2000"/>
                                        <p:tgtEl>
                                          <p:spTgt spid="5"/>
                                        </p:tgtEl>
                                      </p:cBhvr>
                                    </p:animEffect>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the government do?</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1769790"/>
            <a:ext cx="11260899" cy="4469356"/>
          </a:xfrm>
          <a:prstGeom prst="rect">
            <a:avLst/>
          </a:prstGeom>
        </p:spPr>
      </p:pic>
    </p:spTree>
    <p:extLst>
      <p:ext uri="{BB962C8B-B14F-4D97-AF65-F5344CB8AC3E}">
        <p14:creationId xmlns:p14="http://schemas.microsoft.com/office/powerpoint/2010/main" val="15349812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1872" y="1878904"/>
            <a:ext cx="8595360" cy="4301233"/>
          </a:xfrm>
        </p:spPr>
        <p:txBody>
          <a:bodyPr>
            <a:normAutofit/>
          </a:bodyPr>
          <a:lstStyle/>
          <a:p>
            <a:pPr marL="0" indent="0" algn="ctr">
              <a:buNone/>
            </a:pPr>
            <a:r>
              <a:rPr lang="en-US" sz="3200" dirty="0" smtClean="0"/>
              <a:t>“A more accurate method of predicting outbreaks of West Nile virus in mosquitos will help the City of Chicago and CPHD more efficiently and effectively allocate resources towards preventing transmission of this potentially deadly virus.”</a:t>
            </a:r>
            <a:endParaRPr lang="en-US" sz="3200" dirty="0"/>
          </a:p>
        </p:txBody>
      </p:sp>
    </p:spTree>
    <p:extLst>
      <p:ext uri="{BB962C8B-B14F-4D97-AF65-F5344CB8AC3E}">
        <p14:creationId xmlns:p14="http://schemas.microsoft.com/office/powerpoint/2010/main" val="18251769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28174" y="-1791720"/>
            <a:ext cx="8060465" cy="10465994"/>
          </a:xfrm>
          <a:prstGeom prst="rect">
            <a:avLst/>
          </a:prstGeom>
        </p:spPr>
      </p:pic>
    </p:spTree>
    <p:extLst>
      <p:ext uri="{BB962C8B-B14F-4D97-AF65-F5344CB8AC3E}">
        <p14:creationId xmlns:p14="http://schemas.microsoft.com/office/powerpoint/2010/main" val="41483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0"/>
                                        <p:tgtEl>
                                          <p:spTgt spid="4"/>
                                        </p:tgtEl>
                                      </p:cBhvr>
                                    </p:animEffect>
                                    <p:anim calcmode="lin" valueType="num">
                                      <p:cBhvr>
                                        <p:cTn id="8" dur="3000" fill="hold"/>
                                        <p:tgtEl>
                                          <p:spTgt spid="4"/>
                                        </p:tgtEl>
                                        <p:attrNameLst>
                                          <p:attrName>ppt_x</p:attrName>
                                        </p:attrNameLst>
                                      </p:cBhvr>
                                      <p:tavLst>
                                        <p:tav tm="0">
                                          <p:val>
                                            <p:strVal val="#ppt_x"/>
                                          </p:val>
                                        </p:tav>
                                        <p:tav tm="100000">
                                          <p:val>
                                            <p:strVal val="#ppt_x"/>
                                          </p:val>
                                        </p:tav>
                                      </p:tavLst>
                                    </p:anim>
                                    <p:anim calcmode="lin" valueType="num">
                                      <p:cBhvr>
                                        <p:cTn id="9" dur="3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254000" y="254000"/>
            <a:ext cx="11684000" cy="6350000"/>
          </a:xfrm>
          <a:prstGeom prst="rect">
            <a:avLst/>
          </a:prstGeom>
        </p:spPr>
      </p:pic>
    </p:spTree>
    <p:extLst>
      <p:ext uri="{BB962C8B-B14F-4D97-AF65-F5344CB8AC3E}">
        <p14:creationId xmlns:p14="http://schemas.microsoft.com/office/powerpoint/2010/main" val="13604040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2506"/>
            <a:ext cx="9692640" cy="1325562"/>
          </a:xfrm>
        </p:spPr>
        <p:txBody>
          <a:bodyPr/>
          <a:lstStyle/>
          <a:p>
            <a:r>
              <a:rPr lang="en-US" dirty="0" smtClean="0"/>
              <a:t>How Our Predictions Can Help</a:t>
            </a:r>
            <a:endParaRPr lang="en-US" dirty="0"/>
          </a:p>
        </p:txBody>
      </p:sp>
      <p:pic>
        <p:nvPicPr>
          <p:cNvPr id="5" name="Picture 4"/>
          <p:cNvPicPr>
            <a:picLocks noChangeAspect="1"/>
          </p:cNvPicPr>
          <p:nvPr/>
        </p:nvPicPr>
        <p:blipFill>
          <a:blip r:embed="rId3"/>
          <a:stretch>
            <a:fillRect/>
          </a:stretch>
        </p:blipFill>
        <p:spPr>
          <a:xfrm>
            <a:off x="0" y="1603332"/>
            <a:ext cx="11298477" cy="5254669"/>
          </a:xfrm>
          <a:prstGeom prst="rect">
            <a:avLst/>
          </a:prstGeom>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941" y="3935898"/>
            <a:ext cx="2072180" cy="2032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791" y="1933730"/>
            <a:ext cx="1980565" cy="834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flipH="1" flipV="1">
            <a:off x="2398426" y="2893101"/>
            <a:ext cx="2926080" cy="22860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66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0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par>
                          <p:cTn id="8" fill="hold">
                            <p:stCondLst>
                              <p:cond delay="2000"/>
                            </p:stCondLst>
                            <p:childTnLst>
                              <p:par>
                                <p:cTn id="9" presetID="1"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 0 L 0 0.25 E" pathEditMode="relative" ptsTypes="">
                                      <p:cBhvr>
                                        <p:cTn id="14" dur="2000" fill="hold"/>
                                        <p:tgtEl>
                                          <p:spTgt spid="1028"/>
                                        </p:tgtEl>
                                        <p:attrNameLst>
                                          <p:attrName>ppt_x</p:attrName>
                                          <p:attrName>ppt_y</p:attrName>
                                        </p:attrNameLst>
                                      </p:cBhvr>
                                    </p:animMotion>
                                  </p:childTnLst>
                                  <p:subTnLst>
                                    <p:set>
                                      <p:cBhvr override="childStyle">
                                        <p:cTn dur="1" fill="hold" display="0" masterRel="sameClick" afterEffect="1">
                                          <p:stCondLst>
                                            <p:cond evt="end" delay="0">
                                              <p:tn val="13"/>
                                            </p:cond>
                                          </p:stCondLst>
                                        </p:cTn>
                                        <p:tgtEl>
                                          <p:spTgt spid="1028"/>
                                        </p:tgtEl>
                                        <p:attrNameLst>
                                          <p:attrName>style.visibility</p:attrName>
                                        </p:attrNameLst>
                                      </p:cBhvr>
                                      <p:to>
                                        <p:strVal val="hidden"/>
                                      </p:to>
                                    </p:set>
                                  </p:sub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Black Tie</Template>
  <TotalTime>3582</TotalTime>
  <Words>339</Words>
  <Application>Microsoft Macintosh PowerPoint</Application>
  <PresentationFormat>Widescreen</PresentationFormat>
  <Paragraphs>95</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Century Schoolbook</vt:lpstr>
      <vt:lpstr>Franklin Gothic Demi Cond</vt:lpstr>
      <vt:lpstr>Wingdings 2</vt:lpstr>
      <vt:lpstr>Arial</vt:lpstr>
      <vt:lpstr>View</vt:lpstr>
      <vt:lpstr>Predicting Disease</vt:lpstr>
      <vt:lpstr>West Nile Virus</vt:lpstr>
      <vt:lpstr>West Nile Virus</vt:lpstr>
      <vt:lpstr>PowerPoint Presentation</vt:lpstr>
      <vt:lpstr>What can the government do?</vt:lpstr>
      <vt:lpstr>PowerPoint Presentation</vt:lpstr>
      <vt:lpstr>PowerPoint Presentation</vt:lpstr>
      <vt:lpstr>PowerPoint Presentation</vt:lpstr>
      <vt:lpstr>How Our Predictions Can Help</vt:lpstr>
      <vt:lpstr>PowerPoint Presentation</vt:lpstr>
      <vt:lpstr>Cost Savings for CDPH</vt:lpstr>
      <vt:lpstr>Risks and Assumptions</vt:lpstr>
      <vt:lpstr>PowerPoint Presentation</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Disease</dc:title>
  <dc:creator>Christopher Pleasants</dc:creator>
  <cp:lastModifiedBy>Christopher Pleasants</cp:lastModifiedBy>
  <cp:revision>24</cp:revision>
  <dcterms:created xsi:type="dcterms:W3CDTF">2016-12-15T22:59:48Z</dcterms:created>
  <dcterms:modified xsi:type="dcterms:W3CDTF">2016-12-18T18:18:35Z</dcterms:modified>
</cp:coreProperties>
</file>